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autoCompressPictures="0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83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82" r:id="rId26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75"/>
    <p:restoredTop sz="94774"/>
  </p:normalViewPr>
  <p:slideViewPr>
    <p:cSldViewPr snapToGrid="0">
      <p:cViewPr varScale="1">
        <p:scale>
          <a:sx n="91" d="100"/>
          <a:sy n="91" d="100"/>
        </p:scale>
        <p:origin x="1440" y="4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DCA9CE-0ABD-C34C-A9B6-A9EABEB9A835}" type="datetimeFigureOut">
              <a:rPr kumimoji="1" lang="zh-TW" altLang="en-US" smtClean="0"/>
              <a:t>2025/4/8</a:t>
            </a:fld>
            <a:endParaRPr kumimoji="1"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FB6A73-EE58-D348-A7B2-A2D1F10CB651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4081141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FB6A73-EE58-D348-A7B2-A2D1F10CB651}" type="slidenum">
              <a:rPr kumimoji="1" lang="zh-TW" altLang="en-US" smtClean="0"/>
              <a:t>9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9598074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230A60B-ECB7-CA95-D018-4AE1296D16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5999" y="1779588"/>
            <a:ext cx="5900737" cy="2387600"/>
          </a:xfrm>
        </p:spPr>
        <p:txBody>
          <a:bodyPr anchor="b">
            <a:normAutofit/>
          </a:bodyPr>
          <a:lstStyle>
            <a:lvl1pPr algn="r">
              <a:defRPr sz="4800" b="1">
                <a:latin typeface="Microsoft JhengHei" panose="020B0604030504040204" pitchFamily="34" charset="-120"/>
                <a:ea typeface="Microsoft JhengHei" panose="020B0604030504040204" pitchFamily="34" charset="-120"/>
              </a:defRPr>
            </a:lvl1pPr>
          </a:lstStyle>
          <a:p>
            <a:r>
              <a:rPr kumimoji="1" lang="zh-TW" altLang="en-US" dirty="0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0061D3B4-2C4D-90B1-E281-4F700C7373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5999" y="4259263"/>
            <a:ext cx="5900737" cy="1655762"/>
          </a:xfrm>
        </p:spPr>
        <p:txBody>
          <a:bodyPr>
            <a:normAutofit/>
          </a:bodyPr>
          <a:lstStyle>
            <a:lvl1pPr marL="0" indent="0" algn="r">
              <a:buNone/>
              <a:defRPr sz="1800">
                <a:latin typeface="Microsoft JhengHei" panose="020B0604030504040204" pitchFamily="34" charset="-120"/>
                <a:ea typeface="Microsoft JhengHei" panose="020B0604030504040204" pitchFamily="34" charset="-12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TW" altLang="en-US" dirty="0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9075E238-4E64-AB63-0510-5D683C8534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Microsoft JhengHei" panose="020B0604030504040204" pitchFamily="34" charset="-120"/>
                <a:ea typeface="Microsoft JhengHei" panose="020B0604030504040204" pitchFamily="34" charset="-120"/>
              </a:defRPr>
            </a:lvl1pPr>
          </a:lstStyle>
          <a:p>
            <a:fld id="{84347FC6-9475-FC4F-80B0-969B932062C6}" type="datetime1">
              <a:rPr kumimoji="1" lang="zh-TW" altLang="en-US" smtClean="0"/>
              <a:t>2025/4/8</a:t>
            </a:fld>
            <a:endParaRPr kumimoji="1"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7D2F9109-AA84-34B5-3DF8-D948F6DD1A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Microsoft JhengHei" panose="020B0604030504040204" pitchFamily="34" charset="-120"/>
                <a:ea typeface="Microsoft JhengHei" panose="020B0604030504040204" pitchFamily="34" charset="-120"/>
              </a:defRPr>
            </a:lvl1pPr>
          </a:lstStyle>
          <a:p>
            <a:endParaRPr kumimoji="1"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A30A09C-0DEB-5458-F2AF-9DEAA9915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2493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defRPr>
            </a:lvl1pPr>
          </a:lstStyle>
          <a:p>
            <a:fld id="{8FDC2CF1-659E-074E-A73A-463ACFA720BD}" type="slidenum">
              <a:rPr kumimoji="1" lang="zh-TW" altLang="en-US" smtClean="0"/>
              <a:pPr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7430747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DD962D0-BE96-AD94-22CE-251D0B4CC3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7E5D1519-D98A-BC93-A3C2-9D6A6E09BC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E6EC9167-F0C2-BCBC-11F5-C061110DE8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1296D-8B8C-2B4F-BFF0-3ED16F7F3A78}" type="datetime1">
              <a:rPr kumimoji="1" lang="zh-TW" altLang="en-US" smtClean="0"/>
              <a:t>2025/4/8</a:t>
            </a:fld>
            <a:endParaRPr kumimoji="1"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FFB809BC-DEC9-49F4-2214-8C94DCA89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CD11C52C-2D12-46F1-CC2B-26AF018AF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C2CF1-659E-074E-A73A-463ACFA720BD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7279417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2EDD537A-6521-2325-465F-431E5F5AA1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F4B2D075-41C2-30F7-4223-2A36EC7C2A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C9F95EC9-0BC3-F8C0-2EA6-22E7A3D1BA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71DB0-FCBE-6C4E-B9D2-BEF2B68AD8EE}" type="datetime1">
              <a:rPr kumimoji="1" lang="zh-TW" altLang="en-US" smtClean="0"/>
              <a:t>2025/4/8</a:t>
            </a:fld>
            <a:endParaRPr kumimoji="1"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FABC426E-785F-749F-1A4F-CC4885115F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AED298D-DBE3-54DA-3D31-AE8BDE380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C2CF1-659E-074E-A73A-463ACFA720BD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6613761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內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58A11B4-0411-8C34-0FC8-B27B80C001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009651"/>
          </a:xfrm>
        </p:spPr>
        <p:txBody>
          <a:bodyPr/>
          <a:lstStyle>
            <a:lvl1pPr>
              <a:defRPr b="1">
                <a:latin typeface="Microsoft JhengHei" panose="020B0604030504040204" pitchFamily="34" charset="-120"/>
                <a:ea typeface="Microsoft JhengHei" panose="020B0604030504040204" pitchFamily="34" charset="-120"/>
              </a:defRPr>
            </a:lvl1pPr>
          </a:lstStyle>
          <a:p>
            <a:r>
              <a:rPr kumimoji="1" lang="zh-TW" altLang="en-US" dirty="0"/>
              <a:t>按一下以編輯母片標題樣式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19112AC1-0B1E-E4B7-ABDB-AB93A85D12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Microsoft JhengHei" panose="020B0604030504040204" pitchFamily="34" charset="-120"/>
                <a:ea typeface="Microsoft JhengHei" panose="020B0604030504040204" pitchFamily="34" charset="-120"/>
              </a:defRPr>
            </a:lvl1pPr>
          </a:lstStyle>
          <a:p>
            <a:fld id="{9D45FD6B-19DF-6B44-8DA0-3CEEEC1D55AB}" type="datetime1">
              <a:rPr kumimoji="1" lang="zh-TW" altLang="en-US" smtClean="0"/>
              <a:t>2025/4/8</a:t>
            </a:fld>
            <a:endParaRPr kumimoji="1"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446AADAC-D927-7582-ED72-B71AC0B595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Microsoft JhengHei" panose="020B0604030504040204" pitchFamily="34" charset="-120"/>
                <a:ea typeface="Microsoft JhengHei" panose="020B0604030504040204" pitchFamily="34" charset="-120"/>
              </a:defRPr>
            </a:lvl1pPr>
          </a:lstStyle>
          <a:p>
            <a:endParaRPr kumimoji="1"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CEEE4B5C-CB6B-8B2F-A153-1F840BC2F8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2493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defRPr>
            </a:lvl1pPr>
          </a:lstStyle>
          <a:p>
            <a:fld id="{8FDC2CF1-659E-074E-A73A-463ACFA720BD}" type="slidenum">
              <a:rPr kumimoji="1" lang="zh-TW" altLang="en-US" smtClean="0"/>
              <a:pPr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1293985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17B5798-D8D4-2FC6-3D3B-EC24FA5E3D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5C1EFD97-8CB0-FDE1-58F4-CDFEBBBA57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E8830256-A4D1-FCA9-C51F-1D385BA79B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4D5D4-4C33-3543-AB4F-A91EE8289B5D}" type="datetime1">
              <a:rPr kumimoji="1" lang="zh-TW" altLang="en-US" smtClean="0"/>
              <a:t>2025/4/8</a:t>
            </a:fld>
            <a:endParaRPr kumimoji="1"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1686D82E-B5F6-8082-42C4-1344466077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BE07592E-F45E-7A29-A92F-091E0B3DB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C2CF1-659E-074E-A73A-463ACFA720BD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630317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5964C7A-4084-5C3F-F317-5BFE225DEF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1D308E6-EBC8-C6B1-60E3-501BFF34AF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6D213FDB-B5CF-6B19-05CE-1E13EC2687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CF5CC844-7B09-4C8F-C95E-84C3B6591C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B9C20-D5B8-FA49-A945-FCCE0F0B2981}" type="datetime1">
              <a:rPr kumimoji="1" lang="zh-TW" altLang="en-US" smtClean="0"/>
              <a:t>2025/4/8</a:t>
            </a:fld>
            <a:endParaRPr kumimoji="1"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06A7192F-58B7-F7FE-486A-7BDAC0D430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8F597E76-F079-EE33-3064-1F997E5268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C2CF1-659E-074E-A73A-463ACFA720BD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6413809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C74E606-456D-4A9F-9C39-3CDC9709AB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A93286E0-6FA5-334D-EE99-6EBECE5D86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D1459D04-F057-9899-176D-3CE27668CA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11680612-BFA9-1E58-FB21-7E812353EC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40637781-B4B7-A37C-2673-B4602BD773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69AE2E9A-1CBF-389D-0C8D-1B8844C993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7B16F-E6F0-C64D-82EA-95CE58FE8170}" type="datetime1">
              <a:rPr kumimoji="1" lang="zh-TW" altLang="en-US" smtClean="0"/>
              <a:t>2025/4/8</a:t>
            </a:fld>
            <a:endParaRPr kumimoji="1"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E03101D4-B241-92EF-8319-C72520CA66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E3AF03F8-6DC3-A875-922F-4A2941EE5F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C2CF1-659E-074E-A73A-463ACFA720BD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231225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E8A9B5A-6BF0-EB1A-CE66-777A451FCC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DACA9665-2B32-0EF0-C55B-69226F9C85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76D3F-0A51-F047-A075-CFF07EE71A9F}" type="datetime1">
              <a:rPr kumimoji="1" lang="zh-TW" altLang="en-US" smtClean="0"/>
              <a:t>2025/4/8</a:t>
            </a:fld>
            <a:endParaRPr kumimoji="1"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91E437BE-8366-17EB-224B-A0363BA00C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7D1B5E40-FDAE-F0DA-F7A5-917540C27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C2CF1-659E-074E-A73A-463ACFA720BD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42781549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D36C894E-C679-90FB-F279-78EB502D8E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937E6-5848-4748-A449-B523AEFF1784}" type="datetime1">
              <a:rPr kumimoji="1" lang="zh-TW" altLang="en-US" smtClean="0"/>
              <a:t>2025/4/8</a:t>
            </a:fld>
            <a:endParaRPr kumimoji="1"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0DC1299D-CA09-481C-7A1B-26E1862E17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1324FEA3-9563-9CD4-1A95-2E7101627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C2CF1-659E-074E-A73A-463ACFA720BD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033915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173540D-3E19-0438-6582-AD5655AD38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C3F115E-F674-16F1-29A1-582D220737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8F0D41FA-A653-5716-B162-889B99A5E7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23C558EB-95C6-53C2-0FE0-9B95A7B04A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63228-A9BF-3047-BDCE-1E7D4274DE57}" type="datetime1">
              <a:rPr kumimoji="1" lang="zh-TW" altLang="en-US" smtClean="0"/>
              <a:t>2025/4/8</a:t>
            </a:fld>
            <a:endParaRPr kumimoji="1"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6CFB98B5-7F94-4BD4-D3F5-186DEF5C49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E9EB491E-1134-1FAE-2276-29F9C9AE6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C2CF1-659E-074E-A73A-463ACFA720BD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1994462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87293DD-DB9A-FF1A-6BAA-B680707509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81BAC206-D151-CFFB-BE55-32E035219D0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0430B286-F7FE-D721-0071-42BB6FFE39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81DBD2CA-682D-B00B-F387-64E7A8D1AE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2E1A4-05B7-E246-9C40-F3F21745F0FB}" type="datetime1">
              <a:rPr kumimoji="1" lang="zh-TW" altLang="en-US" smtClean="0"/>
              <a:t>2025/4/8</a:t>
            </a:fld>
            <a:endParaRPr kumimoji="1"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D7584931-237C-C7F7-1D04-0207F31D3E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AB17AE7D-C68F-73FC-B7F3-C86AD7F9D9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C2CF1-659E-074E-A73A-463ACFA720BD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8590393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30F60476-A874-E7FA-7F8F-45D24E4AB4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432FEFDD-60B4-EBA1-E3AC-3B9953DEC8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AABDEBF4-7BFF-F12B-972D-801B6ADC36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082321E-6800-5349-8603-89DF53EC4AF3}" type="datetime1">
              <a:rPr kumimoji="1" lang="zh-TW" altLang="en-US" smtClean="0"/>
              <a:t>2025/4/8</a:t>
            </a:fld>
            <a:endParaRPr kumimoji="1"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F435B4D0-676D-1436-26DC-E28A38D550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39B67E91-D576-264A-D5EF-BA5BF6DEE8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FDC2CF1-659E-074E-A73A-463ACFA720BD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568211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T1jds1GuVXg?feature=oembed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FD6BFB7-D067-D8C9-FA62-BE668A53885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kumimoji="1" lang="zh-TW" altLang="en-US" sz="4400" dirty="0"/>
              <a:t>教職員工增能演講系列</a:t>
            </a:r>
            <a:br>
              <a:rPr kumimoji="1" lang="en-US" altLang="zh-TW" sz="4400" dirty="0"/>
            </a:br>
            <a:r>
              <a:rPr kumimoji="1" lang="en-US" altLang="zh-TW" sz="2800" b="0" dirty="0"/>
              <a:t>-</a:t>
            </a:r>
            <a:r>
              <a:rPr kumimoji="1" lang="zh-TW" altLang="en-US" sz="2800" b="0" dirty="0"/>
              <a:t>聊聊</a:t>
            </a:r>
            <a:r>
              <a:rPr kumimoji="1" lang="zh-TW" altLang="en-US" sz="2400" b="0" dirty="0"/>
              <a:t>企劃書撰寫思維</a:t>
            </a:r>
            <a:endParaRPr kumimoji="1" lang="zh-TW" altLang="en-US" sz="4400" b="0" dirty="0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2FE51F4A-31DB-8763-631D-CDCEE163F70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zh-TW" altLang="en-US" dirty="0"/>
              <a:t>分享人：陳文正 </a:t>
            </a:r>
            <a:r>
              <a:rPr kumimoji="1" lang="en-US" altLang="zh-TW" dirty="0"/>
              <a:t>a.k.a. </a:t>
            </a:r>
            <a:r>
              <a:rPr kumimoji="1" lang="zh-TW" altLang="en-US" dirty="0"/>
              <a:t>工友老陳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B3830C66-F26C-F673-F383-435FB17C6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C2CF1-659E-074E-A73A-463ACFA720BD}" type="slidenum">
              <a:rPr kumimoji="1" lang="zh-TW" altLang="en-US" smtClean="0"/>
              <a:pPr/>
              <a:t>0</a:t>
            </a:fld>
            <a:endParaRPr kumimoji="1" lang="zh-TW" altLang="en-US"/>
          </a:p>
        </p:txBody>
      </p:sp>
      <p:pic>
        <p:nvPicPr>
          <p:cNvPr id="7" name="Picture 2" descr="輔仁大學學校財團法人| Ankecare 創新照顧">
            <a:extLst>
              <a:ext uri="{FF2B5EF4-FFF2-40B4-BE49-F238E27FC236}">
                <a16:creationId xmlns:a16="http://schemas.microsoft.com/office/drawing/2014/main" id="{BCE7F317-A313-FB15-E1C5-E0EBB047F1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0138" y="2375606"/>
            <a:ext cx="1973505" cy="522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3193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8BFD0C-C4D3-F016-3914-16DBD3B4E8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C44ED80C-8DDE-7458-EE24-2F2C285E18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C2CF1-659E-074E-A73A-463ACFA720BD}" type="slidenum">
              <a:rPr kumimoji="1" lang="zh-TW" altLang="en-US" smtClean="0"/>
              <a:pPr/>
              <a:t>9</a:t>
            </a:fld>
            <a:endParaRPr kumimoji="1" lang="zh-TW" altLang="en-US"/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2B78DFEE-31ED-88E8-5A84-1CCAE3979ECD}"/>
              </a:ext>
            </a:extLst>
          </p:cNvPr>
          <p:cNvSpPr txBox="1"/>
          <p:nvPr/>
        </p:nvSpPr>
        <p:spPr>
          <a:xfrm>
            <a:off x="2301531" y="2921168"/>
            <a:ext cx="758893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TW" sz="4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Q3</a:t>
            </a:r>
            <a:r>
              <a:rPr kumimoji="1" lang="zh-TW" altLang="en-US" sz="4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：</a:t>
            </a:r>
            <a:r>
              <a:rPr kumimoji="1" lang="zh-TW" altLang="en-US" sz="6000" b="1" u="sng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撰寫</a:t>
            </a:r>
            <a:r>
              <a:rPr kumimoji="1" lang="zh-TW" altLang="en-US" sz="4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企劃要注意什麼？</a:t>
            </a: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8D3D7F66-882B-FEA6-55FB-40FC773AFCFE}"/>
              </a:ext>
            </a:extLst>
          </p:cNvPr>
          <p:cNvSpPr txBox="1"/>
          <p:nvPr/>
        </p:nvSpPr>
        <p:spPr>
          <a:xfrm>
            <a:off x="3651737" y="4051131"/>
            <a:ext cx="6097904" cy="7512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700"/>
              </a:lnSpc>
            </a:pPr>
            <a:r>
              <a:rPr lang="zh-TW" altLang="en-US" sz="18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面對電腦螢幕，不知如何下手？</a:t>
            </a:r>
            <a:endParaRPr lang="en-US" altLang="zh-TW" sz="18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>
              <a:lnSpc>
                <a:spcPts val="2700"/>
              </a:lnSpc>
            </a:pPr>
            <a:r>
              <a:rPr lang="zh-TW" altLang="en-US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先別急著寫，靜下心想想當初選定主題的原因是什麼？</a:t>
            </a:r>
          </a:p>
        </p:txBody>
      </p:sp>
    </p:spTree>
    <p:extLst>
      <p:ext uri="{BB962C8B-B14F-4D97-AF65-F5344CB8AC3E}">
        <p14:creationId xmlns:p14="http://schemas.microsoft.com/office/powerpoint/2010/main" val="2361898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1AE498-CF4C-7F36-0776-89A073D9BF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83B4EFA0-B069-DF66-60CB-2705B1CFFB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C2CF1-659E-074E-A73A-463ACFA720BD}" type="slidenum">
              <a:rPr kumimoji="1" lang="zh-TW" altLang="en-US" smtClean="0"/>
              <a:pPr/>
              <a:t>10</a:t>
            </a:fld>
            <a:endParaRPr kumimoji="1" lang="zh-TW" altLang="en-US"/>
          </a:p>
        </p:txBody>
      </p:sp>
      <p:grpSp>
        <p:nvGrpSpPr>
          <p:cNvPr id="2" name="群組 1">
            <a:extLst>
              <a:ext uri="{FF2B5EF4-FFF2-40B4-BE49-F238E27FC236}">
                <a16:creationId xmlns:a16="http://schemas.microsoft.com/office/drawing/2014/main" id="{5BF02FE6-12A7-DAFB-E52C-2DA2DAB982A5}"/>
              </a:ext>
            </a:extLst>
          </p:cNvPr>
          <p:cNvGrpSpPr/>
          <p:nvPr/>
        </p:nvGrpSpPr>
        <p:grpSpPr>
          <a:xfrm>
            <a:off x="949970" y="2330678"/>
            <a:ext cx="10292060" cy="2553592"/>
            <a:chOff x="933451" y="2047876"/>
            <a:chExt cx="10292060" cy="2553592"/>
          </a:xfrm>
        </p:grpSpPr>
        <p:sp>
          <p:nvSpPr>
            <p:cNvPr id="4" name="矩形: 圓角 9">
              <a:extLst>
                <a:ext uri="{FF2B5EF4-FFF2-40B4-BE49-F238E27FC236}">
                  <a16:creationId xmlns:a16="http://schemas.microsoft.com/office/drawing/2014/main" id="{CA898C2C-B500-E764-5C92-4B829A3CC3AF}"/>
                </a:ext>
              </a:extLst>
            </p:cNvPr>
            <p:cNvSpPr/>
            <p:nvPr/>
          </p:nvSpPr>
          <p:spPr>
            <a:xfrm>
              <a:off x="933451" y="2047876"/>
              <a:ext cx="1381124" cy="1381124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000" b="1" dirty="0"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辦活動的原因</a:t>
              </a:r>
            </a:p>
          </p:txBody>
        </p:sp>
        <p:sp>
          <p:nvSpPr>
            <p:cNvPr id="5" name="文字方塊 4">
              <a:extLst>
                <a:ext uri="{FF2B5EF4-FFF2-40B4-BE49-F238E27FC236}">
                  <a16:creationId xmlns:a16="http://schemas.microsoft.com/office/drawing/2014/main" id="{0B5BCD34-CF10-D6D2-C796-FAFB946C938C}"/>
                </a:ext>
              </a:extLst>
            </p:cNvPr>
            <p:cNvSpPr txBox="1"/>
            <p:nvPr/>
          </p:nvSpPr>
          <p:spPr>
            <a:xfrm>
              <a:off x="1012307" y="3524250"/>
              <a:ext cx="1146468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342900" indent="-342900">
                <a:buFont typeface="+mj-lt"/>
                <a:buAutoNum type="arabicPeriod"/>
              </a:pPr>
              <a:r>
                <a:rPr lang="zh-TW" altLang="en-US" sz="1600" dirty="0"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口碑？</a:t>
              </a:r>
              <a:endParaRPr lang="en-US" altLang="zh-TW" sz="1600" dirty="0">
                <a:latin typeface="Microsoft JhengHei" panose="020B0604030504040204" pitchFamily="34" charset="-120"/>
                <a:ea typeface="Microsoft JhengHei" panose="020B0604030504040204" pitchFamily="34" charset="-120"/>
              </a:endParaRPr>
            </a:p>
            <a:p>
              <a:pPr marL="342900" indent="-342900">
                <a:buFont typeface="+mj-lt"/>
                <a:buAutoNum type="arabicPeriod"/>
              </a:pPr>
              <a:r>
                <a:rPr lang="zh-TW" altLang="en-US" sz="1600" dirty="0"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賺錢？</a:t>
              </a:r>
              <a:endParaRPr lang="en-US" altLang="zh-TW" sz="1600" dirty="0">
                <a:latin typeface="Microsoft JhengHei" panose="020B0604030504040204" pitchFamily="34" charset="-120"/>
                <a:ea typeface="Microsoft JhengHei" panose="020B0604030504040204" pitchFamily="34" charset="-120"/>
              </a:endParaRPr>
            </a:p>
            <a:p>
              <a:pPr marL="342900" indent="-342900">
                <a:buFont typeface="+mj-lt"/>
                <a:buAutoNum type="arabicPeriod"/>
              </a:pPr>
              <a:r>
                <a:rPr lang="zh-TW" altLang="en-US" sz="1600" dirty="0"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回饋？</a:t>
              </a:r>
              <a:endParaRPr lang="en-US" altLang="zh-TW" sz="1600" dirty="0">
                <a:latin typeface="Microsoft JhengHei" panose="020B0604030504040204" pitchFamily="34" charset="-120"/>
                <a:ea typeface="Microsoft JhengHei" panose="020B0604030504040204" pitchFamily="34" charset="-120"/>
              </a:endParaRPr>
            </a:p>
            <a:p>
              <a:pPr marL="342900" indent="-342900">
                <a:buFont typeface="+mj-lt"/>
                <a:buAutoNum type="arabicPeriod"/>
              </a:pPr>
              <a:r>
                <a:rPr lang="zh-TW" altLang="en-US" sz="1600" dirty="0"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其他？</a:t>
              </a:r>
            </a:p>
          </p:txBody>
        </p:sp>
        <p:sp>
          <p:nvSpPr>
            <p:cNvPr id="6" name="矩形: 圓角 11">
              <a:extLst>
                <a:ext uri="{FF2B5EF4-FFF2-40B4-BE49-F238E27FC236}">
                  <a16:creationId xmlns:a16="http://schemas.microsoft.com/office/drawing/2014/main" id="{5DD25FCE-13BB-525A-CF03-2BB14A0A024F}"/>
                </a:ext>
              </a:extLst>
            </p:cNvPr>
            <p:cNvSpPr/>
            <p:nvPr/>
          </p:nvSpPr>
          <p:spPr>
            <a:xfrm>
              <a:off x="3162301" y="2047876"/>
              <a:ext cx="1381124" cy="1381124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000" b="1" dirty="0"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活動辦理方式</a:t>
              </a:r>
            </a:p>
          </p:txBody>
        </p:sp>
        <p:sp>
          <p:nvSpPr>
            <p:cNvPr id="7" name="文字方塊 6">
              <a:extLst>
                <a:ext uri="{FF2B5EF4-FFF2-40B4-BE49-F238E27FC236}">
                  <a16:creationId xmlns:a16="http://schemas.microsoft.com/office/drawing/2014/main" id="{9341CFFC-787A-96FD-7163-D044DB938FA6}"/>
                </a:ext>
              </a:extLst>
            </p:cNvPr>
            <p:cNvSpPr txBox="1"/>
            <p:nvPr/>
          </p:nvSpPr>
          <p:spPr>
            <a:xfrm>
              <a:off x="2894908" y="3524250"/>
              <a:ext cx="1762021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342900" indent="-342900">
                <a:buFont typeface="+mj-lt"/>
                <a:buAutoNum type="arabicPeriod"/>
              </a:pPr>
              <a:r>
                <a:rPr lang="zh-TW" altLang="en-US" sz="1600" dirty="0"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一次性活動？</a:t>
              </a:r>
              <a:endParaRPr lang="en-US" altLang="zh-TW" sz="1600" dirty="0">
                <a:latin typeface="Microsoft JhengHei" panose="020B0604030504040204" pitchFamily="34" charset="-120"/>
                <a:ea typeface="Microsoft JhengHei" panose="020B0604030504040204" pitchFamily="34" charset="-120"/>
              </a:endParaRPr>
            </a:p>
            <a:p>
              <a:pPr marL="342900" indent="-342900">
                <a:buFont typeface="+mj-lt"/>
                <a:buAutoNum type="arabicPeriod"/>
              </a:pPr>
              <a:r>
                <a:rPr lang="zh-TW" altLang="en-US" sz="1600" dirty="0"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帶狀性活動？</a:t>
              </a:r>
              <a:endParaRPr lang="en-US" altLang="zh-TW" sz="1600" dirty="0">
                <a:latin typeface="Microsoft JhengHei" panose="020B0604030504040204" pitchFamily="34" charset="-120"/>
                <a:ea typeface="Microsoft JhengHei" panose="020B0604030504040204" pitchFamily="34" charset="-120"/>
              </a:endParaRPr>
            </a:p>
            <a:p>
              <a:pPr marL="342900" indent="-342900">
                <a:buFont typeface="+mj-lt"/>
                <a:buAutoNum type="arabicPeriod"/>
              </a:pPr>
              <a:r>
                <a:rPr lang="zh-TW" altLang="en-US" sz="1600" dirty="0"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小規模活動？</a:t>
              </a:r>
              <a:endParaRPr lang="en-US" altLang="zh-TW" sz="1600" dirty="0">
                <a:latin typeface="Microsoft JhengHei" panose="020B0604030504040204" pitchFamily="34" charset="-120"/>
                <a:ea typeface="Microsoft JhengHei" panose="020B0604030504040204" pitchFamily="34" charset="-120"/>
              </a:endParaRPr>
            </a:p>
            <a:p>
              <a:pPr marL="342900" indent="-342900">
                <a:buFont typeface="+mj-lt"/>
                <a:buAutoNum type="arabicPeriod"/>
              </a:pPr>
              <a:r>
                <a:rPr lang="zh-TW" altLang="en-US" sz="1600" dirty="0"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大規模活動？</a:t>
              </a:r>
            </a:p>
          </p:txBody>
        </p:sp>
        <p:sp>
          <p:nvSpPr>
            <p:cNvPr id="8" name="矩形: 圓角 13">
              <a:extLst>
                <a:ext uri="{FF2B5EF4-FFF2-40B4-BE49-F238E27FC236}">
                  <a16:creationId xmlns:a16="http://schemas.microsoft.com/office/drawing/2014/main" id="{3F1CF76B-D8B5-4D49-0E38-90DF44E65B93}"/>
                </a:ext>
              </a:extLst>
            </p:cNvPr>
            <p:cNvSpPr/>
            <p:nvPr/>
          </p:nvSpPr>
          <p:spPr>
            <a:xfrm>
              <a:off x="5467351" y="2047876"/>
              <a:ext cx="1381124" cy="1381124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000" b="1" dirty="0"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活動主題選定</a:t>
              </a:r>
            </a:p>
          </p:txBody>
        </p:sp>
        <p:sp>
          <p:nvSpPr>
            <p:cNvPr id="9" name="文字方塊 8">
              <a:extLst>
                <a:ext uri="{FF2B5EF4-FFF2-40B4-BE49-F238E27FC236}">
                  <a16:creationId xmlns:a16="http://schemas.microsoft.com/office/drawing/2014/main" id="{72502ECC-77CB-B06F-E7B6-5F1A1E9350C7}"/>
                </a:ext>
              </a:extLst>
            </p:cNvPr>
            <p:cNvSpPr txBox="1"/>
            <p:nvPr/>
          </p:nvSpPr>
          <p:spPr>
            <a:xfrm>
              <a:off x="5314258" y="3524250"/>
              <a:ext cx="155683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342900" indent="-342900">
                <a:buFont typeface="+mj-lt"/>
                <a:buAutoNum type="arabicPeriod"/>
              </a:pPr>
              <a:r>
                <a:rPr lang="zh-TW" altLang="en-US" sz="1600" dirty="0"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特色活動？</a:t>
              </a:r>
              <a:endParaRPr lang="en-US" altLang="zh-TW" sz="1600" dirty="0">
                <a:latin typeface="Microsoft JhengHei" panose="020B0604030504040204" pitchFamily="34" charset="-120"/>
                <a:ea typeface="Microsoft JhengHei" panose="020B0604030504040204" pitchFamily="34" charset="-120"/>
              </a:endParaRPr>
            </a:p>
            <a:p>
              <a:pPr marL="342900" indent="-342900">
                <a:buFont typeface="+mj-lt"/>
                <a:buAutoNum type="arabicPeriod"/>
              </a:pPr>
              <a:r>
                <a:rPr lang="zh-TW" altLang="en-US" sz="1600" dirty="0"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傳統活動？</a:t>
              </a:r>
              <a:endParaRPr lang="en-US" altLang="zh-TW" sz="1600" dirty="0">
                <a:latin typeface="Microsoft JhengHei" panose="020B0604030504040204" pitchFamily="34" charset="-120"/>
                <a:ea typeface="Microsoft JhengHei" panose="020B0604030504040204" pitchFamily="34" charset="-120"/>
              </a:endParaRPr>
            </a:p>
          </p:txBody>
        </p:sp>
        <p:sp>
          <p:nvSpPr>
            <p:cNvPr id="10" name="矩形: 圓角 15">
              <a:extLst>
                <a:ext uri="{FF2B5EF4-FFF2-40B4-BE49-F238E27FC236}">
                  <a16:creationId xmlns:a16="http://schemas.microsoft.com/office/drawing/2014/main" id="{CB178363-6641-2A37-D984-7E7DA1071CA7}"/>
                </a:ext>
              </a:extLst>
            </p:cNvPr>
            <p:cNvSpPr/>
            <p:nvPr/>
          </p:nvSpPr>
          <p:spPr>
            <a:xfrm>
              <a:off x="7655869" y="2047876"/>
              <a:ext cx="1381124" cy="1381124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000" b="1" dirty="0"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參與對象確定</a:t>
              </a:r>
            </a:p>
          </p:txBody>
        </p:sp>
        <p:sp>
          <p:nvSpPr>
            <p:cNvPr id="11" name="文字方塊 10">
              <a:extLst>
                <a:ext uri="{FF2B5EF4-FFF2-40B4-BE49-F238E27FC236}">
                  <a16:creationId xmlns:a16="http://schemas.microsoft.com/office/drawing/2014/main" id="{848CA52B-A18A-1A4E-C8C5-6E4A7731F397}"/>
                </a:ext>
              </a:extLst>
            </p:cNvPr>
            <p:cNvSpPr txBox="1"/>
            <p:nvPr/>
          </p:nvSpPr>
          <p:spPr>
            <a:xfrm>
              <a:off x="7502776" y="3524250"/>
              <a:ext cx="1556836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342900" indent="-342900">
                <a:buFont typeface="+mj-lt"/>
                <a:buAutoNum type="arabicPeriod"/>
              </a:pPr>
              <a:r>
                <a:rPr lang="zh-TW" altLang="en-US" sz="1600" dirty="0"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親子族群？</a:t>
              </a:r>
              <a:endParaRPr lang="en-US" altLang="zh-TW" sz="1600" dirty="0">
                <a:latin typeface="Microsoft JhengHei" panose="020B0604030504040204" pitchFamily="34" charset="-120"/>
                <a:ea typeface="Microsoft JhengHei" panose="020B0604030504040204" pitchFamily="34" charset="-120"/>
              </a:endParaRPr>
            </a:p>
            <a:p>
              <a:pPr marL="342900" indent="-342900">
                <a:buFont typeface="+mj-lt"/>
                <a:buAutoNum type="arabicPeriod"/>
              </a:pPr>
              <a:r>
                <a:rPr lang="zh-TW" altLang="en-US" sz="1600" dirty="0"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銀髮族群？</a:t>
              </a:r>
              <a:endParaRPr lang="en-US" altLang="zh-TW" sz="1600" dirty="0">
                <a:latin typeface="Microsoft JhengHei" panose="020B0604030504040204" pitchFamily="34" charset="-120"/>
                <a:ea typeface="Microsoft JhengHei" panose="020B0604030504040204" pitchFamily="34" charset="-120"/>
              </a:endParaRPr>
            </a:p>
            <a:p>
              <a:pPr marL="342900" indent="-342900">
                <a:buFont typeface="+mj-lt"/>
                <a:buAutoNum type="arabicPeriod"/>
              </a:pPr>
              <a:r>
                <a:rPr lang="zh-TW" altLang="en-US" sz="1600" dirty="0"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一般民眾？</a:t>
              </a:r>
              <a:endParaRPr lang="en-US" altLang="zh-TW" sz="1600" dirty="0">
                <a:latin typeface="Microsoft JhengHei" panose="020B0604030504040204" pitchFamily="34" charset="-120"/>
                <a:ea typeface="Microsoft JhengHei" panose="020B0604030504040204" pitchFamily="34" charset="-120"/>
              </a:endParaRPr>
            </a:p>
            <a:p>
              <a:pPr marL="342900" indent="-342900">
                <a:buFont typeface="+mj-lt"/>
                <a:buAutoNum type="arabicPeriod"/>
              </a:pPr>
              <a:r>
                <a:rPr lang="zh-TW" altLang="en-US" sz="1600" dirty="0"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兒童族群？</a:t>
              </a:r>
              <a:endParaRPr lang="en-US" altLang="zh-TW" sz="1600" dirty="0">
                <a:latin typeface="Microsoft JhengHei" panose="020B0604030504040204" pitchFamily="34" charset="-120"/>
                <a:ea typeface="Microsoft JhengHei" panose="020B0604030504040204" pitchFamily="34" charset="-120"/>
              </a:endParaRPr>
            </a:p>
          </p:txBody>
        </p:sp>
        <p:sp>
          <p:nvSpPr>
            <p:cNvPr id="12" name="矩形: 圓角 17">
              <a:extLst>
                <a:ext uri="{FF2B5EF4-FFF2-40B4-BE49-F238E27FC236}">
                  <a16:creationId xmlns:a16="http://schemas.microsoft.com/office/drawing/2014/main" id="{134BC243-8435-32BD-8D98-4157779233C2}"/>
                </a:ext>
              </a:extLst>
            </p:cNvPr>
            <p:cNvSpPr/>
            <p:nvPr/>
          </p:nvSpPr>
          <p:spPr>
            <a:xfrm>
              <a:off x="9844387" y="2047876"/>
              <a:ext cx="1381124" cy="1381124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000" b="1" dirty="0"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活動內容構思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01175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36ECF8-AC52-72FB-E806-2F3546406A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F922D99A-0C02-2AC0-9728-9DE11A5CB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C2CF1-659E-074E-A73A-463ACFA720BD}" type="slidenum">
              <a:rPr kumimoji="1" lang="zh-TW" altLang="en-US" smtClean="0"/>
              <a:pPr/>
              <a:t>11</a:t>
            </a:fld>
            <a:endParaRPr kumimoji="1" lang="zh-TW" altLang="en-US"/>
          </a:p>
        </p:txBody>
      </p:sp>
      <p:grpSp>
        <p:nvGrpSpPr>
          <p:cNvPr id="8" name="群組 7">
            <a:extLst>
              <a:ext uri="{FF2B5EF4-FFF2-40B4-BE49-F238E27FC236}">
                <a16:creationId xmlns:a16="http://schemas.microsoft.com/office/drawing/2014/main" id="{543F4B74-0C68-C8B8-D1B1-8359F5C6D47A}"/>
              </a:ext>
            </a:extLst>
          </p:cNvPr>
          <p:cNvGrpSpPr/>
          <p:nvPr/>
        </p:nvGrpSpPr>
        <p:grpSpPr>
          <a:xfrm>
            <a:off x="768581" y="457946"/>
            <a:ext cx="10654838" cy="6400054"/>
            <a:chOff x="768581" y="457946"/>
            <a:chExt cx="10654838" cy="6400054"/>
          </a:xfrm>
        </p:grpSpPr>
        <p:pic>
          <p:nvPicPr>
            <p:cNvPr id="2" name="圖片 1" descr="一張含有 螢幕擷取畫面 的圖片&#10;&#10;自動產生的描述">
              <a:extLst>
                <a:ext uri="{FF2B5EF4-FFF2-40B4-BE49-F238E27FC236}">
                  <a16:creationId xmlns:a16="http://schemas.microsoft.com/office/drawing/2014/main" id="{2E167326-EFF1-0787-44CC-FCD3B3FE182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68581" y="457946"/>
              <a:ext cx="4899191" cy="6400054"/>
            </a:xfrm>
            <a:prstGeom prst="rect">
              <a:avLst/>
            </a:prstGeom>
          </p:spPr>
        </p:pic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4FAE25C7-2CA5-BAD0-1B77-9F5403E56576}"/>
                </a:ext>
              </a:extLst>
            </p:cNvPr>
            <p:cNvSpPr/>
            <p:nvPr/>
          </p:nvSpPr>
          <p:spPr>
            <a:xfrm>
              <a:off x="6022744" y="1838326"/>
              <a:ext cx="5400675" cy="3181347"/>
            </a:xfrm>
            <a:prstGeom prst="rect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" name="文字方塊 5">
              <a:extLst>
                <a:ext uri="{FF2B5EF4-FFF2-40B4-BE49-F238E27FC236}">
                  <a16:creationId xmlns:a16="http://schemas.microsoft.com/office/drawing/2014/main" id="{680F9334-F182-F0A9-8091-10F91AAE7FF7}"/>
                </a:ext>
              </a:extLst>
            </p:cNvPr>
            <p:cNvSpPr txBox="1"/>
            <p:nvPr/>
          </p:nvSpPr>
          <p:spPr>
            <a:xfrm>
              <a:off x="7245757" y="2124076"/>
              <a:ext cx="295465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TW" altLang="en-US" sz="2400" b="1" dirty="0">
                  <a:solidFill>
                    <a:srgbClr val="C00000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一頁企劃書基本原則</a:t>
              </a:r>
            </a:p>
          </p:txBody>
        </p:sp>
        <p:sp>
          <p:nvSpPr>
            <p:cNvPr id="7" name="文字方塊 6">
              <a:extLst>
                <a:ext uri="{FF2B5EF4-FFF2-40B4-BE49-F238E27FC236}">
                  <a16:creationId xmlns:a16="http://schemas.microsoft.com/office/drawing/2014/main" id="{38485137-49E7-2A6D-8E9B-992601BBF5BA}"/>
                </a:ext>
              </a:extLst>
            </p:cNvPr>
            <p:cNvSpPr txBox="1"/>
            <p:nvPr/>
          </p:nvSpPr>
          <p:spPr>
            <a:xfrm>
              <a:off x="6249169" y="2722954"/>
              <a:ext cx="4935178" cy="2031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+mj-lt"/>
                <a:buAutoNum type="arabicPeriod"/>
              </a:pPr>
              <a:r>
                <a:rPr lang="zh-TW" altLang="en-US" dirty="0"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把繁瑣的企劃書內容精簡到一張</a:t>
              </a:r>
              <a:r>
                <a:rPr lang="en-US" altLang="zh-TW" dirty="0"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A4</a:t>
              </a:r>
              <a:r>
                <a:rPr lang="zh-TW" altLang="en-US" dirty="0"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可以容納的範圍。</a:t>
              </a:r>
              <a:endParaRPr lang="en-US" altLang="zh-TW" dirty="0">
                <a:latin typeface="Microsoft JhengHei" panose="020B0604030504040204" pitchFamily="34" charset="-120"/>
                <a:ea typeface="Microsoft JhengHei" panose="020B0604030504040204" pitchFamily="34" charset="-120"/>
              </a:endParaRPr>
            </a:p>
            <a:p>
              <a:pPr marL="342900" indent="-342900" algn="just">
                <a:buFont typeface="+mj-lt"/>
                <a:buAutoNum type="arabicPeriod"/>
              </a:pPr>
              <a:r>
                <a:rPr lang="zh-TW" altLang="en-US" dirty="0"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各類別內容只需列出重點即可，不需贅字敘述。</a:t>
              </a:r>
              <a:endParaRPr lang="en-US" altLang="zh-TW" dirty="0">
                <a:latin typeface="Microsoft JhengHei" panose="020B0604030504040204" pitchFamily="34" charset="-120"/>
                <a:ea typeface="Microsoft JhengHei" panose="020B0604030504040204" pitchFamily="34" charset="-120"/>
              </a:endParaRPr>
            </a:p>
            <a:p>
              <a:pPr marL="342900" indent="-342900" algn="just">
                <a:buFont typeface="+mj-lt"/>
                <a:buAutoNum type="arabicPeriod"/>
              </a:pPr>
              <a:r>
                <a:rPr lang="zh-TW" altLang="en-US" dirty="0"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記住各類別前後邏輯連貫性，切勿脫軌。</a:t>
              </a:r>
              <a:endParaRPr lang="en-US" altLang="zh-TW" dirty="0">
                <a:latin typeface="Microsoft JhengHei" panose="020B0604030504040204" pitchFamily="34" charset="-120"/>
                <a:ea typeface="Microsoft JhengHei" panose="020B0604030504040204" pitchFamily="34" charset="-120"/>
              </a:endParaRPr>
            </a:p>
            <a:p>
              <a:pPr marL="342900" indent="-342900" algn="just">
                <a:buFont typeface="+mj-lt"/>
                <a:buAutoNum type="arabicPeriod"/>
              </a:pPr>
              <a:r>
                <a:rPr lang="zh-TW" altLang="en-US" dirty="0"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修改再修改！後續完整企劃內容將以這份為基礎衍生。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33314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7FF267-2428-9F54-0ED2-9ED8D12C06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4FAE7719-5B08-14AE-35BF-27FF0C155F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C2CF1-659E-074E-A73A-463ACFA720BD}" type="slidenum">
              <a:rPr kumimoji="1" lang="zh-TW" altLang="en-US" smtClean="0"/>
              <a:pPr/>
              <a:t>12</a:t>
            </a:fld>
            <a:endParaRPr kumimoji="1" lang="zh-TW" altLang="en-US"/>
          </a:p>
        </p:txBody>
      </p:sp>
      <p:grpSp>
        <p:nvGrpSpPr>
          <p:cNvPr id="2" name="群組 1">
            <a:extLst>
              <a:ext uri="{FF2B5EF4-FFF2-40B4-BE49-F238E27FC236}">
                <a16:creationId xmlns:a16="http://schemas.microsoft.com/office/drawing/2014/main" id="{844A1EBB-1D3B-A3A3-CAC8-A4FE3D8EBE47}"/>
              </a:ext>
            </a:extLst>
          </p:cNvPr>
          <p:cNvGrpSpPr/>
          <p:nvPr/>
        </p:nvGrpSpPr>
        <p:grpSpPr>
          <a:xfrm>
            <a:off x="1522736" y="1818442"/>
            <a:ext cx="9146528" cy="3221116"/>
            <a:chOff x="1445273" y="2200276"/>
            <a:chExt cx="9146528" cy="3221116"/>
          </a:xfrm>
        </p:grpSpPr>
        <p:sp>
          <p:nvSpPr>
            <p:cNvPr id="4" name="橢圓 3">
              <a:extLst>
                <a:ext uri="{FF2B5EF4-FFF2-40B4-BE49-F238E27FC236}">
                  <a16:creationId xmlns:a16="http://schemas.microsoft.com/office/drawing/2014/main" id="{A697190B-2D33-8629-B1CC-0E2E2840AA1F}"/>
                </a:ext>
              </a:extLst>
            </p:cNvPr>
            <p:cNvSpPr/>
            <p:nvPr/>
          </p:nvSpPr>
          <p:spPr>
            <a:xfrm>
              <a:off x="1552576" y="2200276"/>
              <a:ext cx="1752600" cy="175260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3200" b="1" dirty="0"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區域</a:t>
              </a:r>
            </a:p>
          </p:txBody>
        </p:sp>
        <p:sp>
          <p:nvSpPr>
            <p:cNvPr id="5" name="文字方塊 4">
              <a:extLst>
                <a:ext uri="{FF2B5EF4-FFF2-40B4-BE49-F238E27FC236}">
                  <a16:creationId xmlns:a16="http://schemas.microsoft.com/office/drawing/2014/main" id="{560A000F-8488-8803-0770-06FAB10C2A30}"/>
                </a:ext>
              </a:extLst>
            </p:cNvPr>
            <p:cNvSpPr txBox="1"/>
            <p:nvPr/>
          </p:nvSpPr>
          <p:spPr>
            <a:xfrm>
              <a:off x="1445273" y="4067175"/>
              <a:ext cx="1967205" cy="13542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342900" indent="-342900">
                <a:buFont typeface="+mj-lt"/>
                <a:buAutoNum type="arabicPeriod"/>
              </a:pPr>
              <a:r>
                <a:rPr lang="zh-TW" altLang="en-US" sz="1600" dirty="0"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當地行政區？</a:t>
              </a:r>
              <a:endParaRPr lang="en-US" altLang="zh-TW" sz="1600" dirty="0">
                <a:latin typeface="Microsoft JhengHei" panose="020B0604030504040204" pitchFamily="34" charset="-120"/>
                <a:ea typeface="Microsoft JhengHei" panose="020B0604030504040204" pitchFamily="34" charset="-120"/>
              </a:endParaRPr>
            </a:p>
            <a:p>
              <a:pPr marL="342900" indent="-342900">
                <a:buFont typeface="+mj-lt"/>
                <a:buAutoNum type="arabicPeriod"/>
              </a:pPr>
              <a:r>
                <a:rPr lang="zh-TW" altLang="en-US" sz="1600" dirty="0"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鄰近行政區？</a:t>
              </a:r>
              <a:endParaRPr lang="en-US" altLang="zh-TW" sz="1600" dirty="0">
                <a:latin typeface="Microsoft JhengHei" panose="020B0604030504040204" pitchFamily="34" charset="-120"/>
                <a:ea typeface="Microsoft JhengHei" panose="020B0604030504040204" pitchFamily="34" charset="-120"/>
              </a:endParaRPr>
            </a:p>
            <a:p>
              <a:pPr marL="342900" indent="-342900">
                <a:buFont typeface="+mj-lt"/>
                <a:buAutoNum type="arabicPeriod"/>
              </a:pPr>
              <a:r>
                <a:rPr lang="zh-TW" altLang="en-US" sz="1600" dirty="0"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當地城市？</a:t>
              </a:r>
              <a:endParaRPr lang="en-US" altLang="zh-TW" sz="1600" dirty="0">
                <a:latin typeface="Microsoft JhengHei" panose="020B0604030504040204" pitchFamily="34" charset="-120"/>
                <a:ea typeface="Microsoft JhengHei" panose="020B0604030504040204" pitchFamily="34" charset="-120"/>
              </a:endParaRPr>
            </a:p>
            <a:p>
              <a:pPr marL="342900" indent="-342900">
                <a:buFont typeface="+mj-lt"/>
                <a:buAutoNum type="arabicPeriod"/>
              </a:pPr>
              <a:r>
                <a:rPr lang="zh-TW" altLang="en-US" sz="1600" dirty="0"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北、中、南部？</a:t>
              </a:r>
              <a:endParaRPr lang="en-US" altLang="zh-TW" sz="1600" dirty="0">
                <a:latin typeface="Microsoft JhengHei" panose="020B0604030504040204" pitchFamily="34" charset="-120"/>
                <a:ea typeface="Microsoft JhengHei" panose="020B0604030504040204" pitchFamily="34" charset="-120"/>
              </a:endParaRPr>
            </a:p>
            <a:p>
              <a:pPr marL="342900" indent="-342900">
                <a:buFont typeface="+mj-lt"/>
                <a:buAutoNum type="arabicPeriod"/>
              </a:pPr>
              <a:r>
                <a:rPr lang="zh-TW" altLang="en-US" sz="1600" dirty="0"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全國？</a:t>
              </a:r>
              <a:endParaRPr lang="en-US" altLang="zh-TW" sz="1600" dirty="0">
                <a:latin typeface="Microsoft JhengHei" panose="020B0604030504040204" pitchFamily="34" charset="-120"/>
                <a:ea typeface="Microsoft JhengHei" panose="020B0604030504040204" pitchFamily="34" charset="-120"/>
              </a:endParaRPr>
            </a:p>
          </p:txBody>
        </p:sp>
        <p:sp>
          <p:nvSpPr>
            <p:cNvPr id="6" name="橢圓 5">
              <a:extLst>
                <a:ext uri="{FF2B5EF4-FFF2-40B4-BE49-F238E27FC236}">
                  <a16:creationId xmlns:a16="http://schemas.microsoft.com/office/drawing/2014/main" id="{64E6BED8-D395-736D-0F8F-32D1FB614190}"/>
                </a:ext>
              </a:extLst>
            </p:cNvPr>
            <p:cNvSpPr/>
            <p:nvPr/>
          </p:nvSpPr>
          <p:spPr>
            <a:xfrm>
              <a:off x="3981451" y="2200276"/>
              <a:ext cx="1752600" cy="175260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3200" b="1" dirty="0"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年齡層</a:t>
              </a:r>
            </a:p>
          </p:txBody>
        </p:sp>
        <p:sp>
          <p:nvSpPr>
            <p:cNvPr id="7" name="文字方塊 6">
              <a:extLst>
                <a:ext uri="{FF2B5EF4-FFF2-40B4-BE49-F238E27FC236}">
                  <a16:creationId xmlns:a16="http://schemas.microsoft.com/office/drawing/2014/main" id="{9B94949F-128B-2FF3-089C-A110142C665E}"/>
                </a:ext>
              </a:extLst>
            </p:cNvPr>
            <p:cNvSpPr txBox="1"/>
            <p:nvPr/>
          </p:nvSpPr>
          <p:spPr>
            <a:xfrm>
              <a:off x="4181925" y="4067175"/>
              <a:ext cx="1351652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342900" indent="-342900">
                <a:buFont typeface="+mj-lt"/>
                <a:buAutoNum type="arabicPeriod"/>
              </a:pPr>
              <a:r>
                <a:rPr lang="zh-TW" altLang="en-US" sz="1600" dirty="0"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幼兒？</a:t>
              </a:r>
              <a:endParaRPr lang="en-US" altLang="zh-TW" sz="1600" dirty="0">
                <a:latin typeface="Microsoft JhengHei" panose="020B0604030504040204" pitchFamily="34" charset="-120"/>
                <a:ea typeface="Microsoft JhengHei" panose="020B0604030504040204" pitchFamily="34" charset="-120"/>
              </a:endParaRPr>
            </a:p>
            <a:p>
              <a:pPr marL="342900" indent="-342900">
                <a:buFont typeface="+mj-lt"/>
                <a:buAutoNum type="arabicPeriod"/>
              </a:pPr>
              <a:r>
                <a:rPr lang="zh-TW" altLang="en-US" sz="1600" dirty="0"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兒童？</a:t>
              </a:r>
              <a:endParaRPr lang="en-US" altLang="zh-TW" sz="1600" dirty="0">
                <a:latin typeface="Microsoft JhengHei" panose="020B0604030504040204" pitchFamily="34" charset="-120"/>
                <a:ea typeface="Microsoft JhengHei" panose="020B0604030504040204" pitchFamily="34" charset="-120"/>
              </a:endParaRPr>
            </a:p>
            <a:p>
              <a:pPr marL="342900" indent="-342900">
                <a:buFont typeface="+mj-lt"/>
                <a:buAutoNum type="arabicPeriod"/>
              </a:pPr>
              <a:r>
                <a:rPr lang="zh-TW" altLang="en-US" sz="1600" dirty="0"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學生？</a:t>
              </a:r>
              <a:endParaRPr lang="en-US" altLang="zh-TW" sz="1600" dirty="0">
                <a:latin typeface="Microsoft JhengHei" panose="020B0604030504040204" pitchFamily="34" charset="-120"/>
                <a:ea typeface="Microsoft JhengHei" panose="020B0604030504040204" pitchFamily="34" charset="-120"/>
              </a:endParaRPr>
            </a:p>
            <a:p>
              <a:pPr marL="342900" indent="-342900">
                <a:buFont typeface="+mj-lt"/>
                <a:buAutoNum type="arabicPeriod"/>
              </a:pPr>
              <a:r>
                <a:rPr lang="zh-TW" altLang="en-US" sz="1600" dirty="0"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成人？</a:t>
              </a:r>
              <a:endParaRPr lang="en-US" altLang="zh-TW" sz="1600" dirty="0">
                <a:latin typeface="Microsoft JhengHei" panose="020B0604030504040204" pitchFamily="34" charset="-120"/>
                <a:ea typeface="Microsoft JhengHei" panose="020B0604030504040204" pitchFamily="34" charset="-120"/>
              </a:endParaRPr>
            </a:p>
            <a:p>
              <a:pPr marL="342900" indent="-342900">
                <a:buFont typeface="+mj-lt"/>
                <a:buAutoNum type="arabicPeriod"/>
              </a:pPr>
              <a:r>
                <a:rPr lang="zh-TW" altLang="en-US" sz="1600" dirty="0"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銀髮族？</a:t>
              </a:r>
              <a:endParaRPr lang="en-US" altLang="zh-TW" sz="1600" dirty="0">
                <a:latin typeface="Microsoft JhengHei" panose="020B0604030504040204" pitchFamily="34" charset="-120"/>
                <a:ea typeface="Microsoft JhengHei" panose="020B0604030504040204" pitchFamily="34" charset="-120"/>
              </a:endParaRPr>
            </a:p>
          </p:txBody>
        </p:sp>
        <p:sp>
          <p:nvSpPr>
            <p:cNvPr id="8" name="橢圓 7">
              <a:extLst>
                <a:ext uri="{FF2B5EF4-FFF2-40B4-BE49-F238E27FC236}">
                  <a16:creationId xmlns:a16="http://schemas.microsoft.com/office/drawing/2014/main" id="{0C3FD76A-0800-DC5D-6D03-8BA7F9387AD7}"/>
                </a:ext>
              </a:extLst>
            </p:cNvPr>
            <p:cNvSpPr/>
            <p:nvPr/>
          </p:nvSpPr>
          <p:spPr>
            <a:xfrm>
              <a:off x="6410326" y="2200276"/>
              <a:ext cx="1752600" cy="175260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3200" b="1" dirty="0"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性別</a:t>
              </a:r>
            </a:p>
          </p:txBody>
        </p:sp>
        <p:sp>
          <p:nvSpPr>
            <p:cNvPr id="9" name="文字方塊 8">
              <a:extLst>
                <a:ext uri="{FF2B5EF4-FFF2-40B4-BE49-F238E27FC236}">
                  <a16:creationId xmlns:a16="http://schemas.microsoft.com/office/drawing/2014/main" id="{84B837D1-ED43-426D-B67E-D3F65B9CF282}"/>
                </a:ext>
              </a:extLst>
            </p:cNvPr>
            <p:cNvSpPr txBox="1"/>
            <p:nvPr/>
          </p:nvSpPr>
          <p:spPr>
            <a:xfrm>
              <a:off x="6713392" y="4067175"/>
              <a:ext cx="1146468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342900" indent="-342900">
                <a:buFont typeface="+mj-lt"/>
                <a:buAutoNum type="arabicPeriod"/>
              </a:pPr>
              <a:r>
                <a:rPr lang="zh-TW" altLang="en-US" sz="1600" dirty="0"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男生？</a:t>
              </a:r>
              <a:endParaRPr lang="en-US" altLang="zh-TW" sz="1600" dirty="0">
                <a:latin typeface="Microsoft JhengHei" panose="020B0604030504040204" pitchFamily="34" charset="-120"/>
                <a:ea typeface="Microsoft JhengHei" panose="020B0604030504040204" pitchFamily="34" charset="-120"/>
              </a:endParaRPr>
            </a:p>
            <a:p>
              <a:pPr marL="342900" indent="-342900">
                <a:buFont typeface="+mj-lt"/>
                <a:buAutoNum type="arabicPeriod"/>
              </a:pPr>
              <a:r>
                <a:rPr lang="zh-TW" altLang="en-US" sz="1600" dirty="0"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女生？</a:t>
              </a:r>
              <a:endParaRPr lang="en-US" altLang="zh-TW" sz="1600" dirty="0">
                <a:latin typeface="Microsoft JhengHei" panose="020B0604030504040204" pitchFamily="34" charset="-120"/>
                <a:ea typeface="Microsoft JhengHei" panose="020B0604030504040204" pitchFamily="34" charset="-120"/>
              </a:endParaRPr>
            </a:p>
            <a:p>
              <a:pPr marL="342900" indent="-342900">
                <a:buFont typeface="+mj-lt"/>
                <a:buAutoNum type="arabicPeriod"/>
              </a:pPr>
              <a:r>
                <a:rPr lang="zh-TW" altLang="en-US" sz="1600" dirty="0"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皆可？</a:t>
              </a:r>
              <a:endParaRPr lang="en-US" altLang="zh-TW" sz="1600" dirty="0">
                <a:latin typeface="Microsoft JhengHei" panose="020B0604030504040204" pitchFamily="34" charset="-120"/>
                <a:ea typeface="Microsoft JhengHei" panose="020B0604030504040204" pitchFamily="34" charset="-120"/>
              </a:endParaRPr>
            </a:p>
          </p:txBody>
        </p:sp>
        <p:sp>
          <p:nvSpPr>
            <p:cNvPr id="10" name="橢圓 9">
              <a:extLst>
                <a:ext uri="{FF2B5EF4-FFF2-40B4-BE49-F238E27FC236}">
                  <a16:creationId xmlns:a16="http://schemas.microsoft.com/office/drawing/2014/main" id="{E1C85B2C-9AB0-4643-DDEF-29ADA1E5F2B6}"/>
                </a:ext>
              </a:extLst>
            </p:cNvPr>
            <p:cNvSpPr/>
            <p:nvPr/>
          </p:nvSpPr>
          <p:spPr>
            <a:xfrm>
              <a:off x="8839201" y="2200276"/>
              <a:ext cx="1752600" cy="175260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3200" b="1" dirty="0"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收入</a:t>
              </a:r>
            </a:p>
          </p:txBody>
        </p:sp>
        <p:sp>
          <p:nvSpPr>
            <p:cNvPr id="11" name="文字方塊 10">
              <a:extLst>
                <a:ext uri="{FF2B5EF4-FFF2-40B4-BE49-F238E27FC236}">
                  <a16:creationId xmlns:a16="http://schemas.microsoft.com/office/drawing/2014/main" id="{516CD8D5-B0A1-8187-4DED-7C9F798A2A81}"/>
                </a:ext>
              </a:extLst>
            </p:cNvPr>
            <p:cNvSpPr txBox="1"/>
            <p:nvPr/>
          </p:nvSpPr>
          <p:spPr>
            <a:xfrm>
              <a:off x="9039675" y="4067175"/>
              <a:ext cx="135165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342900" indent="-342900">
                <a:buFont typeface="+mj-lt"/>
                <a:buAutoNum type="arabicPeriod"/>
              </a:pPr>
              <a:r>
                <a:rPr lang="zh-TW" altLang="en-US" sz="1600" dirty="0"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小康？</a:t>
              </a:r>
              <a:endParaRPr lang="en-US" altLang="zh-TW" sz="1600" dirty="0">
                <a:latin typeface="Microsoft JhengHei" panose="020B0604030504040204" pitchFamily="34" charset="-120"/>
                <a:ea typeface="Microsoft JhengHei" panose="020B0604030504040204" pitchFamily="34" charset="-120"/>
              </a:endParaRPr>
            </a:p>
            <a:p>
              <a:pPr marL="342900" indent="-342900">
                <a:buFont typeface="+mj-lt"/>
                <a:buAutoNum type="arabicPeriod"/>
              </a:pPr>
              <a:r>
                <a:rPr lang="zh-TW" altLang="en-US" sz="1600" dirty="0"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高收入？</a:t>
              </a:r>
              <a:endParaRPr lang="en-US" altLang="zh-TW" sz="1600" dirty="0">
                <a:latin typeface="Microsoft JhengHei" panose="020B0604030504040204" pitchFamily="34" charset="-120"/>
                <a:ea typeface="Microsoft JhengHei" panose="020B0604030504040204" pitchFamily="34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10453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2B0A0F-A49E-9EDF-7775-DC228FE83E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FB02BE32-FB7D-5B88-EB68-D82B3BD22C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C2CF1-659E-074E-A73A-463ACFA720BD}" type="slidenum">
              <a:rPr kumimoji="1" lang="zh-TW" altLang="en-US" smtClean="0"/>
              <a:pPr/>
              <a:t>13</a:t>
            </a:fld>
            <a:endParaRPr kumimoji="1" lang="zh-TW" altLang="en-US"/>
          </a:p>
        </p:txBody>
      </p:sp>
      <p:grpSp>
        <p:nvGrpSpPr>
          <p:cNvPr id="2" name="群組 1">
            <a:extLst>
              <a:ext uri="{FF2B5EF4-FFF2-40B4-BE49-F238E27FC236}">
                <a16:creationId xmlns:a16="http://schemas.microsoft.com/office/drawing/2014/main" id="{C8890469-BB68-3B9A-D3DC-B29A381D4A1A}"/>
              </a:ext>
            </a:extLst>
          </p:cNvPr>
          <p:cNvGrpSpPr/>
          <p:nvPr/>
        </p:nvGrpSpPr>
        <p:grpSpPr>
          <a:xfrm>
            <a:off x="440533" y="1136203"/>
            <a:ext cx="11310934" cy="4585594"/>
            <a:chOff x="522924" y="1185489"/>
            <a:chExt cx="11310934" cy="4585594"/>
          </a:xfrm>
        </p:grpSpPr>
        <p:pic>
          <p:nvPicPr>
            <p:cNvPr id="4" name="Picture 2" descr="「幼兒 icon」的圖片搜尋結果">
              <a:extLst>
                <a:ext uri="{FF2B5EF4-FFF2-40B4-BE49-F238E27FC236}">
                  <a16:creationId xmlns:a16="http://schemas.microsoft.com/office/drawing/2014/main" id="{2D901C46-BB11-5C66-E682-068F281B5D7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2924" y="1185489"/>
              <a:ext cx="2995612" cy="19295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4" descr="「兒童 icon」的圖片搜尋結果">
              <a:extLst>
                <a:ext uri="{FF2B5EF4-FFF2-40B4-BE49-F238E27FC236}">
                  <a16:creationId xmlns:a16="http://schemas.microsoft.com/office/drawing/2014/main" id="{C4580DD6-2500-F25E-98E4-F20C8548A35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93" t="42425" r="45580" b="31149"/>
            <a:stretch/>
          </p:blipFill>
          <p:spPr bwMode="auto">
            <a:xfrm>
              <a:off x="3689985" y="1352867"/>
              <a:ext cx="2809875" cy="17621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8" descr="「學生 icon」的圖片搜尋結果">
              <a:extLst>
                <a:ext uri="{FF2B5EF4-FFF2-40B4-BE49-F238E27FC236}">
                  <a16:creationId xmlns:a16="http://schemas.microsoft.com/office/drawing/2014/main" id="{DE2D59ED-632B-D873-738B-45EE30DBF02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928" t="74656" r="26792" b="3204"/>
            <a:stretch/>
          </p:blipFill>
          <p:spPr bwMode="auto">
            <a:xfrm>
              <a:off x="6576060" y="1270058"/>
              <a:ext cx="1704974" cy="18449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10" descr="「上班族 icon」的圖片搜尋結果">
              <a:extLst>
                <a:ext uri="{FF2B5EF4-FFF2-40B4-BE49-F238E27FC236}">
                  <a16:creationId xmlns:a16="http://schemas.microsoft.com/office/drawing/2014/main" id="{1C716ECA-9D96-5E97-A74F-61FE7499F8C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033" t="2765" r="33984" b="57253"/>
            <a:stretch/>
          </p:blipFill>
          <p:spPr bwMode="auto">
            <a:xfrm>
              <a:off x="1661161" y="3428999"/>
              <a:ext cx="1990725" cy="23420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12" descr="「銀髮族 icon」的圖片搜尋結果">
              <a:extLst>
                <a:ext uri="{FF2B5EF4-FFF2-40B4-BE49-F238E27FC236}">
                  <a16:creationId xmlns:a16="http://schemas.microsoft.com/office/drawing/2014/main" id="{66C6FB5B-C66A-4673-6371-FA05AF0D712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355" t="38064"/>
            <a:stretch/>
          </p:blipFill>
          <p:spPr bwMode="auto">
            <a:xfrm>
              <a:off x="4061460" y="3429000"/>
              <a:ext cx="3476624" cy="23420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文字方塊 8">
              <a:extLst>
                <a:ext uri="{FF2B5EF4-FFF2-40B4-BE49-F238E27FC236}">
                  <a16:creationId xmlns:a16="http://schemas.microsoft.com/office/drawing/2014/main" id="{7426CE27-300F-2C34-0EC3-E368A3C5DFE6}"/>
                </a:ext>
              </a:extLst>
            </p:cNvPr>
            <p:cNvSpPr txBox="1"/>
            <p:nvPr/>
          </p:nvSpPr>
          <p:spPr>
            <a:xfrm>
              <a:off x="8357234" y="2521058"/>
              <a:ext cx="3476624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2800" b="1" dirty="0">
                  <a:solidFill>
                    <a:srgbClr val="C00000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重新認識各類型的客群，你真的了解他們想要的是什麼嗎？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69590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F61C62-525A-D6FE-2093-DDC2992247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AC531123-DFA5-416F-913D-BCFFBA366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C2CF1-659E-074E-A73A-463ACFA720BD}" type="slidenum">
              <a:rPr kumimoji="1" lang="zh-TW" altLang="en-US" smtClean="0"/>
              <a:pPr/>
              <a:t>14</a:t>
            </a:fld>
            <a:endParaRPr kumimoji="1" lang="zh-TW" altLang="en-US"/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D1B72D30-54C5-CF35-E9AE-CF3FA4E8A3E6}"/>
              </a:ext>
            </a:extLst>
          </p:cNvPr>
          <p:cNvSpPr txBox="1"/>
          <p:nvPr/>
        </p:nvSpPr>
        <p:spPr>
          <a:xfrm>
            <a:off x="1147373" y="2921168"/>
            <a:ext cx="989726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TW" sz="4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Q4</a:t>
            </a:r>
            <a:r>
              <a:rPr kumimoji="1" lang="zh-TW" altLang="en-US" sz="4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：有了想法之後，</a:t>
            </a:r>
            <a:r>
              <a:rPr kumimoji="1" lang="zh-TW" altLang="en-US" sz="6000" b="1" u="sng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該收多少錢</a:t>
            </a:r>
            <a:r>
              <a:rPr kumimoji="1" lang="zh-TW" altLang="en-US" sz="4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？</a:t>
            </a: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57976FDA-B9C5-3ADF-B684-F293AF2F702B}"/>
              </a:ext>
            </a:extLst>
          </p:cNvPr>
          <p:cNvSpPr txBox="1"/>
          <p:nvPr/>
        </p:nvSpPr>
        <p:spPr>
          <a:xfrm>
            <a:off x="2512696" y="4022755"/>
            <a:ext cx="6097904" cy="71558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TW"/>
            </a:defPPr>
            <a:lvl1pPr>
              <a:lnSpc>
                <a:spcPts val="2700"/>
              </a:lnSpc>
              <a:defRPr>
                <a:latin typeface="Microsoft JhengHei" panose="020B0604030504040204" pitchFamily="34" charset="-120"/>
                <a:ea typeface="Microsoft JhengHei" panose="020B0604030504040204" pitchFamily="34" charset="-120"/>
              </a:defRPr>
            </a:lvl1pPr>
          </a:lstStyle>
          <a:p>
            <a:r>
              <a:rPr lang="en-US" altLang="zh-TW" dirty="0"/>
              <a:t>CP</a:t>
            </a:r>
            <a:r>
              <a:rPr lang="zh-TW" altLang="en-US" dirty="0"/>
              <a:t>值永遠是顧客考慮的重點</a:t>
            </a:r>
            <a:endParaRPr lang="en-US" altLang="zh-TW" dirty="0"/>
          </a:p>
          <a:p>
            <a:r>
              <a:rPr lang="zh-TW" altLang="en-US" dirty="0"/>
              <a:t>符合預期的體驗？超乎預期的體驗？免費真的是萬靈丹？</a:t>
            </a:r>
          </a:p>
        </p:txBody>
      </p:sp>
    </p:spTree>
    <p:extLst>
      <p:ext uri="{BB962C8B-B14F-4D97-AF65-F5344CB8AC3E}">
        <p14:creationId xmlns:p14="http://schemas.microsoft.com/office/powerpoint/2010/main" val="3181336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D6017F-C877-4CDF-89FC-F09149835C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4B3753BC-2AB4-F8B1-2F30-D97DE85C5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C2CF1-659E-074E-A73A-463ACFA720BD}" type="slidenum">
              <a:rPr kumimoji="1" lang="zh-TW" altLang="en-US" smtClean="0"/>
              <a:pPr/>
              <a:t>15</a:t>
            </a:fld>
            <a:endParaRPr kumimoji="1" lang="zh-TW" altLang="en-US"/>
          </a:p>
        </p:txBody>
      </p:sp>
      <p:grpSp>
        <p:nvGrpSpPr>
          <p:cNvPr id="2" name="群組 1">
            <a:extLst>
              <a:ext uri="{FF2B5EF4-FFF2-40B4-BE49-F238E27FC236}">
                <a16:creationId xmlns:a16="http://schemas.microsoft.com/office/drawing/2014/main" id="{17196024-8F0F-D114-C41A-956F26C03EEC}"/>
              </a:ext>
            </a:extLst>
          </p:cNvPr>
          <p:cNvGrpSpPr/>
          <p:nvPr/>
        </p:nvGrpSpPr>
        <p:grpSpPr>
          <a:xfrm>
            <a:off x="1184966" y="538162"/>
            <a:ext cx="9822068" cy="5781675"/>
            <a:chOff x="1171575" y="538162"/>
            <a:chExt cx="9822068" cy="5781675"/>
          </a:xfrm>
        </p:grpSpPr>
        <p:sp>
          <p:nvSpPr>
            <p:cNvPr id="4" name="矩形: 圓角 2">
              <a:extLst>
                <a:ext uri="{FF2B5EF4-FFF2-40B4-BE49-F238E27FC236}">
                  <a16:creationId xmlns:a16="http://schemas.microsoft.com/office/drawing/2014/main" id="{4E536F6B-0345-E628-BD28-6D85E471AFE5}"/>
                </a:ext>
              </a:extLst>
            </p:cNvPr>
            <p:cNvSpPr/>
            <p:nvPr/>
          </p:nvSpPr>
          <p:spPr>
            <a:xfrm>
              <a:off x="3154568" y="1635561"/>
              <a:ext cx="1638300" cy="1638300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800" b="1" dirty="0"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成本加成訂價法</a:t>
              </a:r>
            </a:p>
          </p:txBody>
        </p:sp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06E700C5-9521-0E83-7DC4-363241A47645}"/>
                </a:ext>
              </a:extLst>
            </p:cNvPr>
            <p:cNvSpPr/>
            <p:nvPr/>
          </p:nvSpPr>
          <p:spPr>
            <a:xfrm>
              <a:off x="4897643" y="1854546"/>
              <a:ext cx="6096000" cy="1200329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just"/>
              <a:r>
                <a:rPr lang="zh-TW" altLang="en-US" dirty="0">
                  <a:solidFill>
                    <a:srgbClr val="212529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這是最基本也最多人使用的訂價方式，概念很簡單，</a:t>
              </a:r>
              <a:r>
                <a:rPr lang="zh-TW" altLang="en-US" b="1" dirty="0">
                  <a:solidFill>
                    <a:srgbClr val="212529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商品成本</a:t>
              </a:r>
              <a:r>
                <a:rPr lang="en-US" altLang="zh-TW" b="1" dirty="0">
                  <a:solidFill>
                    <a:srgbClr val="212529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x</a:t>
              </a:r>
              <a:r>
                <a:rPr lang="zh-TW" altLang="en-US" b="1" dirty="0">
                  <a:solidFill>
                    <a:srgbClr val="212529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成本加價</a:t>
              </a:r>
              <a:r>
                <a:rPr lang="en-US" altLang="zh-TW" b="1" dirty="0">
                  <a:solidFill>
                    <a:srgbClr val="212529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= </a:t>
              </a:r>
              <a:r>
                <a:rPr lang="zh-TW" altLang="en-US" b="1" dirty="0">
                  <a:solidFill>
                    <a:srgbClr val="212529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最終售價</a:t>
              </a:r>
              <a:r>
                <a:rPr lang="zh-TW" altLang="en-US" dirty="0">
                  <a:solidFill>
                    <a:srgbClr val="212529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。而成本加價</a:t>
              </a:r>
              <a:r>
                <a:rPr lang="en-US" altLang="zh-TW" dirty="0">
                  <a:solidFill>
                    <a:srgbClr val="212529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=1+</a:t>
              </a:r>
              <a:r>
                <a:rPr lang="zh-TW" altLang="en-US" dirty="0">
                  <a:solidFill>
                    <a:srgbClr val="212529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加價百分比。</a:t>
              </a:r>
              <a:endParaRPr lang="en-US" altLang="zh-TW" dirty="0">
                <a:solidFill>
                  <a:srgbClr val="212529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endParaRPr>
            </a:p>
            <a:p>
              <a:pPr algn="just"/>
              <a:r>
                <a:rPr lang="en-US" altLang="zh-TW" dirty="0">
                  <a:solidFill>
                    <a:srgbClr val="C00000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Ex:</a:t>
              </a:r>
              <a:r>
                <a:rPr lang="zh-TW" altLang="en-US" dirty="0">
                  <a:solidFill>
                    <a:srgbClr val="C00000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活動設計總成本</a:t>
              </a:r>
              <a:r>
                <a:rPr lang="en-US" altLang="zh-TW" dirty="0">
                  <a:solidFill>
                    <a:srgbClr val="C00000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1,500</a:t>
              </a:r>
              <a:r>
                <a:rPr lang="zh-TW" altLang="en-US" dirty="0">
                  <a:solidFill>
                    <a:srgbClr val="C00000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元</a:t>
              </a:r>
              <a:r>
                <a:rPr lang="en-US" altLang="zh-TW" dirty="0">
                  <a:solidFill>
                    <a:srgbClr val="C00000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/</a:t>
              </a:r>
              <a:r>
                <a:rPr lang="zh-TW" altLang="en-US" dirty="0">
                  <a:solidFill>
                    <a:srgbClr val="C00000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人，預計每人獲得利潤</a:t>
              </a:r>
              <a:r>
                <a:rPr lang="en-US" altLang="zh-TW" dirty="0">
                  <a:solidFill>
                    <a:srgbClr val="C00000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30%</a:t>
              </a:r>
              <a:r>
                <a:rPr lang="zh-TW" altLang="en-US" dirty="0">
                  <a:solidFill>
                    <a:srgbClr val="C00000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，訂價方式為</a:t>
              </a:r>
              <a:r>
                <a:rPr lang="en-US" altLang="zh-TW" dirty="0">
                  <a:solidFill>
                    <a:srgbClr val="C00000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1,500</a:t>
              </a:r>
              <a:r>
                <a:rPr lang="zh-TW" altLang="en-US" dirty="0">
                  <a:solidFill>
                    <a:srgbClr val="C00000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元</a:t>
              </a:r>
              <a:r>
                <a:rPr lang="en-US" altLang="zh-TW" dirty="0">
                  <a:solidFill>
                    <a:srgbClr val="C00000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x(1+30%)=1,950</a:t>
              </a:r>
              <a:r>
                <a:rPr lang="zh-TW" altLang="en-US" dirty="0">
                  <a:solidFill>
                    <a:srgbClr val="C00000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元。</a:t>
              </a:r>
              <a:endParaRPr lang="en-US" altLang="zh-TW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endParaRPr>
            </a:p>
          </p:txBody>
        </p:sp>
        <p:sp>
          <p:nvSpPr>
            <p:cNvPr id="6" name="矩形: 圓角 13">
              <a:extLst>
                <a:ext uri="{FF2B5EF4-FFF2-40B4-BE49-F238E27FC236}">
                  <a16:creationId xmlns:a16="http://schemas.microsoft.com/office/drawing/2014/main" id="{C2B608F4-2536-FCCA-BD40-F2D86E559C48}"/>
                </a:ext>
              </a:extLst>
            </p:cNvPr>
            <p:cNvSpPr/>
            <p:nvPr/>
          </p:nvSpPr>
          <p:spPr>
            <a:xfrm>
              <a:off x="3154568" y="3902512"/>
              <a:ext cx="1638300" cy="1638300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800" b="1" dirty="0"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市場導向訂價法</a:t>
              </a:r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55CC97E5-3314-DA4B-4C21-E2888B77F7E0}"/>
                </a:ext>
              </a:extLst>
            </p:cNvPr>
            <p:cNvSpPr/>
            <p:nvPr/>
          </p:nvSpPr>
          <p:spPr>
            <a:xfrm>
              <a:off x="4897643" y="3429000"/>
              <a:ext cx="6096000" cy="2585323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just"/>
              <a:r>
                <a:rPr lang="zh-TW" altLang="en-US" dirty="0"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這種訂價法則是</a:t>
              </a:r>
              <a:r>
                <a:rPr lang="zh-TW" altLang="en-US" b="1" dirty="0"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以競爭對手為參考對象，透過訂得比對方高或低達到不同銷售目的</a:t>
              </a:r>
              <a:r>
                <a:rPr lang="zh-TW" altLang="en-US" dirty="0">
                  <a:solidFill>
                    <a:srgbClr val="212529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。</a:t>
              </a:r>
              <a:r>
                <a:rPr lang="zh-TW" altLang="en-US" dirty="0"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若價格高於市場，就是告訴顧客，自己的產品比其他人更有品質或性能更好，價值比較高；當訂得和同業一樣，是在保持競爭力的同時，實現利潤最大化；低於市場價格的話，那就是想靠著低價促銷吸引客人上門。</a:t>
              </a:r>
              <a:endParaRPr lang="en-US" altLang="zh-TW" dirty="0">
                <a:solidFill>
                  <a:srgbClr val="212529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endParaRPr>
            </a:p>
            <a:p>
              <a:pPr algn="just"/>
              <a:r>
                <a:rPr lang="en-US" altLang="zh-TW" dirty="0">
                  <a:solidFill>
                    <a:srgbClr val="C00000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Ex:</a:t>
              </a:r>
              <a:r>
                <a:rPr lang="zh-TW" altLang="en-US" dirty="0">
                  <a:solidFill>
                    <a:srgbClr val="C00000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同業類似的活動報名費</a:t>
              </a:r>
              <a:r>
                <a:rPr lang="en-US" altLang="zh-TW" dirty="0">
                  <a:solidFill>
                    <a:srgbClr val="C00000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3,000</a:t>
              </a:r>
              <a:r>
                <a:rPr lang="zh-TW" altLang="en-US" dirty="0">
                  <a:solidFill>
                    <a:srgbClr val="C00000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元，若訂價高於</a:t>
              </a:r>
              <a:r>
                <a:rPr lang="en-US" altLang="zh-TW" dirty="0">
                  <a:solidFill>
                    <a:srgbClr val="C00000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3,000</a:t>
              </a:r>
              <a:r>
                <a:rPr lang="zh-TW" altLang="en-US" dirty="0">
                  <a:solidFill>
                    <a:srgbClr val="C00000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元，則須考慮自身活動是否有超過同業活動的價值？若低於</a:t>
              </a:r>
              <a:r>
                <a:rPr lang="en-US" altLang="zh-TW" dirty="0">
                  <a:solidFill>
                    <a:srgbClr val="C00000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3,000</a:t>
              </a:r>
              <a:r>
                <a:rPr lang="zh-TW" altLang="en-US" dirty="0">
                  <a:solidFill>
                    <a:srgbClr val="C00000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元，是否有特殊的考量？</a:t>
              </a:r>
              <a:endParaRPr lang="en-US" altLang="zh-TW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endParaRPr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344D21D6-435C-7B03-3B67-9405164F580C}"/>
                </a:ext>
              </a:extLst>
            </p:cNvPr>
            <p:cNvSpPr/>
            <p:nvPr/>
          </p:nvSpPr>
          <p:spPr>
            <a:xfrm>
              <a:off x="1171575" y="538162"/>
              <a:ext cx="1419225" cy="5781675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4000" b="1" dirty="0"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訂價入門技巧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3626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9A9766-F7B4-DA69-CF88-CA26DA6CF0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3A4636CF-6C4C-D332-8377-9935135886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C2CF1-659E-074E-A73A-463ACFA720BD}" type="slidenum">
              <a:rPr kumimoji="1" lang="zh-TW" altLang="en-US" smtClean="0"/>
              <a:pPr/>
              <a:t>16</a:t>
            </a:fld>
            <a:endParaRPr kumimoji="1" lang="zh-TW" altLang="en-US"/>
          </a:p>
        </p:txBody>
      </p:sp>
      <p:grpSp>
        <p:nvGrpSpPr>
          <p:cNvPr id="2" name="群組 1">
            <a:extLst>
              <a:ext uri="{FF2B5EF4-FFF2-40B4-BE49-F238E27FC236}">
                <a16:creationId xmlns:a16="http://schemas.microsoft.com/office/drawing/2014/main" id="{B2D60AE0-4413-F4CD-6086-CDDBFA2202C5}"/>
              </a:ext>
            </a:extLst>
          </p:cNvPr>
          <p:cNvGrpSpPr/>
          <p:nvPr/>
        </p:nvGrpSpPr>
        <p:grpSpPr>
          <a:xfrm>
            <a:off x="1184966" y="538162"/>
            <a:ext cx="9822068" cy="5781675"/>
            <a:chOff x="1171575" y="574675"/>
            <a:chExt cx="9822068" cy="5781675"/>
          </a:xfrm>
        </p:grpSpPr>
        <p:sp>
          <p:nvSpPr>
            <p:cNvPr id="4" name="矩形: 圓角 23">
              <a:extLst>
                <a:ext uri="{FF2B5EF4-FFF2-40B4-BE49-F238E27FC236}">
                  <a16:creationId xmlns:a16="http://schemas.microsoft.com/office/drawing/2014/main" id="{8AF2532D-B572-86B1-C872-27FB9604F2B0}"/>
                </a:ext>
              </a:extLst>
            </p:cNvPr>
            <p:cNvSpPr/>
            <p:nvPr/>
          </p:nvSpPr>
          <p:spPr>
            <a:xfrm>
              <a:off x="3154568" y="1672074"/>
              <a:ext cx="1638300" cy="1638300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800" b="1" dirty="0"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定錨</a:t>
              </a:r>
              <a:endParaRPr lang="en-US" altLang="zh-TW" sz="2800" b="1" dirty="0">
                <a:latin typeface="Microsoft JhengHei" panose="020B0604030504040204" pitchFamily="34" charset="-120"/>
                <a:ea typeface="Microsoft JhengHei" panose="020B0604030504040204" pitchFamily="34" charset="-120"/>
              </a:endParaRPr>
            </a:p>
            <a:p>
              <a:pPr algn="ctr"/>
              <a:r>
                <a:rPr lang="zh-TW" altLang="en-US" sz="2800" b="1" dirty="0"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訂價法</a:t>
              </a:r>
            </a:p>
          </p:txBody>
        </p:sp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CD1074B3-E093-D8B3-7037-3E3F2421B63E}"/>
                </a:ext>
              </a:extLst>
            </p:cNvPr>
            <p:cNvSpPr/>
            <p:nvPr/>
          </p:nvSpPr>
          <p:spPr>
            <a:xfrm>
              <a:off x="4897643" y="1891059"/>
              <a:ext cx="6096000" cy="1200329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just"/>
              <a:r>
                <a:rPr lang="zh-TW" altLang="en-US" b="1" dirty="0">
                  <a:solidFill>
                    <a:srgbClr val="212529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先給消費者一個價格，然後再給出更低的價格，造成「真的很便宜」的心理感受</a:t>
              </a:r>
              <a:r>
                <a:rPr lang="zh-TW" altLang="en-US" dirty="0">
                  <a:solidFill>
                    <a:srgbClr val="212529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。</a:t>
              </a:r>
              <a:endParaRPr lang="en-US" altLang="zh-TW" dirty="0">
                <a:solidFill>
                  <a:srgbClr val="212529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endParaRPr>
            </a:p>
            <a:p>
              <a:pPr algn="just"/>
              <a:r>
                <a:rPr lang="zh-TW" altLang="en-US" dirty="0">
                  <a:solidFill>
                    <a:srgbClr val="C00000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經典案例</a:t>
              </a:r>
              <a:r>
                <a:rPr lang="en-US" altLang="zh-TW" dirty="0">
                  <a:solidFill>
                    <a:srgbClr val="C00000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:Steve Jobs</a:t>
              </a:r>
              <a:r>
                <a:rPr lang="zh-TW" altLang="en-US" dirty="0">
                  <a:solidFill>
                    <a:srgbClr val="C00000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宣布</a:t>
              </a:r>
              <a:r>
                <a:rPr lang="en-US" altLang="zh-TW" dirty="0">
                  <a:solidFill>
                    <a:srgbClr val="C00000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iPad</a:t>
              </a:r>
              <a:r>
                <a:rPr lang="zh-TW" altLang="en-US" dirty="0">
                  <a:solidFill>
                    <a:srgbClr val="C00000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訂價；專家認為</a:t>
              </a:r>
              <a:r>
                <a:rPr lang="en-US" altLang="zh-TW" dirty="0">
                  <a:solidFill>
                    <a:srgbClr val="C00000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1,000</a:t>
              </a:r>
              <a:r>
                <a:rPr lang="zh-TW" altLang="en-US" dirty="0">
                  <a:solidFill>
                    <a:srgbClr val="C00000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美金，簡報先秀出</a:t>
              </a:r>
              <a:r>
                <a:rPr lang="en-US" altLang="zh-TW" dirty="0">
                  <a:solidFill>
                    <a:srgbClr val="C00000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999</a:t>
              </a:r>
              <a:r>
                <a:rPr lang="zh-TW" altLang="en-US" dirty="0">
                  <a:solidFill>
                    <a:srgbClr val="C00000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美金，最後公布真正訂價</a:t>
              </a:r>
              <a:r>
                <a:rPr lang="en-US" altLang="zh-TW" dirty="0">
                  <a:solidFill>
                    <a:srgbClr val="C00000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499</a:t>
              </a:r>
              <a:r>
                <a:rPr lang="zh-TW" altLang="en-US" dirty="0">
                  <a:solidFill>
                    <a:srgbClr val="C00000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美金。</a:t>
              </a:r>
              <a:endParaRPr lang="en-US" altLang="zh-TW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endParaRPr>
            </a:p>
          </p:txBody>
        </p:sp>
        <p:sp>
          <p:nvSpPr>
            <p:cNvPr id="6" name="矩形: 圓角 25">
              <a:extLst>
                <a:ext uri="{FF2B5EF4-FFF2-40B4-BE49-F238E27FC236}">
                  <a16:creationId xmlns:a16="http://schemas.microsoft.com/office/drawing/2014/main" id="{1FAD5F61-5A0B-5CBB-904A-D895C3AD04D4}"/>
                </a:ext>
              </a:extLst>
            </p:cNvPr>
            <p:cNvSpPr/>
            <p:nvPr/>
          </p:nvSpPr>
          <p:spPr>
            <a:xfrm>
              <a:off x="3154568" y="3939025"/>
              <a:ext cx="1638300" cy="1638300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800" b="1" dirty="0"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數字</a:t>
              </a:r>
              <a:endParaRPr lang="en-US" altLang="zh-TW" sz="2800" b="1" dirty="0">
                <a:latin typeface="Microsoft JhengHei" panose="020B0604030504040204" pitchFamily="34" charset="-120"/>
                <a:ea typeface="Microsoft JhengHei" panose="020B0604030504040204" pitchFamily="34" charset="-120"/>
              </a:endParaRPr>
            </a:p>
            <a:p>
              <a:pPr algn="ctr"/>
              <a:r>
                <a:rPr lang="zh-TW" altLang="en-US" sz="2800" b="1" dirty="0"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理論</a:t>
              </a:r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0A060E8E-AEB3-D0AA-31BD-FC3D9340F52C}"/>
                </a:ext>
              </a:extLst>
            </p:cNvPr>
            <p:cNvSpPr/>
            <p:nvPr/>
          </p:nvSpPr>
          <p:spPr>
            <a:xfrm>
              <a:off x="4897643" y="4296510"/>
              <a:ext cx="6096000" cy="92333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just"/>
              <a:r>
                <a:rPr lang="zh-TW" altLang="en-US" b="1" dirty="0"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透過不同數字的結尾，創造價格不同的感受</a:t>
              </a:r>
              <a:r>
                <a:rPr lang="zh-TW" altLang="en-US" dirty="0"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。</a:t>
              </a:r>
              <a:endParaRPr lang="en-US" altLang="zh-TW" dirty="0">
                <a:latin typeface="Microsoft JhengHei" panose="020B0604030504040204" pitchFamily="34" charset="-120"/>
                <a:ea typeface="Microsoft JhengHei" panose="020B0604030504040204" pitchFamily="34" charset="-120"/>
              </a:endParaRPr>
            </a:p>
            <a:p>
              <a:pPr algn="just"/>
              <a:r>
                <a:rPr lang="zh-TW" altLang="en-US" dirty="0">
                  <a:solidFill>
                    <a:srgbClr val="C00000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經典案例</a:t>
              </a:r>
              <a:r>
                <a:rPr lang="en-US" altLang="zh-TW" dirty="0">
                  <a:solidFill>
                    <a:srgbClr val="C00000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:</a:t>
              </a:r>
              <a:r>
                <a:rPr lang="zh-TW" altLang="en-US" dirty="0">
                  <a:solidFill>
                    <a:srgbClr val="C00000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標價尾數為</a:t>
              </a:r>
              <a:r>
                <a:rPr lang="en-US" altLang="zh-TW" dirty="0">
                  <a:solidFill>
                    <a:srgbClr val="C00000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9 </a:t>
              </a:r>
              <a:r>
                <a:rPr lang="zh-TW" altLang="en-US" dirty="0">
                  <a:solidFill>
                    <a:srgbClr val="C00000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暗示著物超所值，尾數為</a:t>
              </a:r>
              <a:r>
                <a:rPr lang="en-US" altLang="zh-TW" dirty="0">
                  <a:solidFill>
                    <a:srgbClr val="C00000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0 </a:t>
              </a:r>
              <a:r>
                <a:rPr lang="zh-TW" altLang="en-US" dirty="0">
                  <a:solidFill>
                    <a:srgbClr val="C00000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暗示著尊榮與格調，而尾數為</a:t>
              </a:r>
              <a:r>
                <a:rPr lang="en-US" altLang="zh-TW" dirty="0">
                  <a:solidFill>
                    <a:srgbClr val="C00000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7 </a:t>
              </a:r>
              <a:r>
                <a:rPr lang="zh-TW" altLang="en-US" dirty="0">
                  <a:solidFill>
                    <a:srgbClr val="C00000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或</a:t>
              </a:r>
              <a:r>
                <a:rPr lang="en-US" altLang="zh-TW" dirty="0">
                  <a:solidFill>
                    <a:srgbClr val="C00000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8 </a:t>
              </a:r>
              <a:r>
                <a:rPr lang="zh-TW" altLang="en-US" dirty="0">
                  <a:solidFill>
                    <a:srgbClr val="C00000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則暗示調降價格與出清存貨。</a:t>
              </a:r>
              <a:endParaRPr lang="en-US" altLang="zh-TW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endParaRPr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D353DA46-11BE-F532-4175-9B21272FC230}"/>
                </a:ext>
              </a:extLst>
            </p:cNvPr>
            <p:cNvSpPr/>
            <p:nvPr/>
          </p:nvSpPr>
          <p:spPr>
            <a:xfrm>
              <a:off x="1171575" y="574675"/>
              <a:ext cx="1419225" cy="5781675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4000" b="1" dirty="0"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訂價進階技巧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02856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37766E-228A-5CB4-B053-33FBD39B8C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F2E2E49B-3835-C859-6C97-57EC0882D4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C2CF1-659E-074E-A73A-463ACFA720BD}" type="slidenum">
              <a:rPr kumimoji="1" lang="zh-TW" altLang="en-US" smtClean="0"/>
              <a:pPr/>
              <a:t>17</a:t>
            </a:fld>
            <a:endParaRPr kumimoji="1" lang="zh-TW" altLang="en-US"/>
          </a:p>
        </p:txBody>
      </p:sp>
      <p:grpSp>
        <p:nvGrpSpPr>
          <p:cNvPr id="2" name="群組 1">
            <a:extLst>
              <a:ext uri="{FF2B5EF4-FFF2-40B4-BE49-F238E27FC236}">
                <a16:creationId xmlns:a16="http://schemas.microsoft.com/office/drawing/2014/main" id="{47D25818-8087-C349-7F82-ECDB11680BDC}"/>
              </a:ext>
            </a:extLst>
          </p:cNvPr>
          <p:cNvGrpSpPr/>
          <p:nvPr/>
        </p:nvGrpSpPr>
        <p:grpSpPr>
          <a:xfrm>
            <a:off x="415838" y="1233761"/>
            <a:ext cx="11360323" cy="4390478"/>
            <a:chOff x="95250" y="893694"/>
            <a:chExt cx="11360323" cy="4390478"/>
          </a:xfrm>
        </p:grpSpPr>
        <p:pic>
          <p:nvPicPr>
            <p:cNvPr id="4" name="Picture 2" descr="「鑽石」的圖片搜尋結果">
              <a:extLst>
                <a:ext uri="{FF2B5EF4-FFF2-40B4-BE49-F238E27FC236}">
                  <a16:creationId xmlns:a16="http://schemas.microsoft.com/office/drawing/2014/main" id="{7C2677CE-0407-A61D-746C-A929DED8B1A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250" y="1250970"/>
              <a:ext cx="3518126" cy="24872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5" name="群組 4">
              <a:extLst>
                <a:ext uri="{FF2B5EF4-FFF2-40B4-BE49-F238E27FC236}">
                  <a16:creationId xmlns:a16="http://schemas.microsoft.com/office/drawing/2014/main" id="{46098F62-49A8-4ED7-89F1-44B79C94C01F}"/>
                </a:ext>
              </a:extLst>
            </p:cNvPr>
            <p:cNvGrpSpPr/>
            <p:nvPr/>
          </p:nvGrpSpPr>
          <p:grpSpPr>
            <a:xfrm>
              <a:off x="3936886" y="1814513"/>
              <a:ext cx="2233389" cy="888444"/>
              <a:chOff x="4576763" y="2652713"/>
              <a:chExt cx="2233389" cy="888444"/>
            </a:xfrm>
          </p:grpSpPr>
          <p:pic>
            <p:nvPicPr>
              <p:cNvPr id="11" name="Picture 4">
                <a:extLst>
                  <a:ext uri="{FF2B5EF4-FFF2-40B4-BE49-F238E27FC236}">
                    <a16:creationId xmlns:a16="http://schemas.microsoft.com/office/drawing/2014/main" id="{C2CC45A0-635A-ACD1-7393-D5411BF8E0D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76763" y="2652713"/>
                <a:ext cx="2233389" cy="51911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2" name="文字方塊 11">
                <a:extLst>
                  <a:ext uri="{FF2B5EF4-FFF2-40B4-BE49-F238E27FC236}">
                    <a16:creationId xmlns:a16="http://schemas.microsoft.com/office/drawing/2014/main" id="{E94ABFD3-12EE-95ED-601B-D09512C544A9}"/>
                  </a:ext>
                </a:extLst>
              </p:cNvPr>
              <p:cNvSpPr txBox="1"/>
              <p:nvPr/>
            </p:nvSpPr>
            <p:spPr>
              <a:xfrm>
                <a:off x="4908627" y="3171825"/>
                <a:ext cx="15696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zh-TW" altLang="en-US" dirty="0">
                    <a:latin typeface="Microsoft JhengHei" panose="020B0604030504040204" pitchFamily="34" charset="-120"/>
                    <a:ea typeface="Microsoft JhengHei" panose="020B0604030504040204" pitchFamily="34" charset="-120"/>
                  </a:rPr>
                  <a:t>戴比爾斯集團</a:t>
                </a:r>
              </a:p>
            </p:txBody>
          </p:sp>
        </p:grpSp>
        <p:sp>
          <p:nvSpPr>
            <p:cNvPr id="6" name="文字方塊 5">
              <a:extLst>
                <a:ext uri="{FF2B5EF4-FFF2-40B4-BE49-F238E27FC236}">
                  <a16:creationId xmlns:a16="http://schemas.microsoft.com/office/drawing/2014/main" id="{E9268490-F44A-FC67-A70E-22BF561B6988}"/>
                </a:ext>
              </a:extLst>
            </p:cNvPr>
            <p:cNvSpPr txBox="1"/>
            <p:nvPr/>
          </p:nvSpPr>
          <p:spPr>
            <a:xfrm>
              <a:off x="739888" y="3276600"/>
              <a:ext cx="2693873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 algn="just">
                <a:buFont typeface="+mj-lt"/>
                <a:buAutoNum type="arabicPeriod"/>
              </a:pPr>
              <a:r>
                <a:rPr lang="en-US" altLang="zh-TW" sz="1600" dirty="0"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15</a:t>
              </a:r>
              <a:r>
                <a:rPr lang="zh-TW" altLang="en-US" sz="1600" dirty="0"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世紀時僅有皇家用鑽石求婚，民間並沒有這個習慣。</a:t>
              </a:r>
              <a:endParaRPr lang="en-US" altLang="zh-TW" sz="1600" dirty="0">
                <a:latin typeface="Microsoft JhengHei" panose="020B0604030504040204" pitchFamily="34" charset="-120"/>
                <a:ea typeface="Microsoft JhengHei" panose="020B0604030504040204" pitchFamily="34" charset="-120"/>
              </a:endParaRPr>
            </a:p>
            <a:p>
              <a:pPr marL="342900" indent="-342900" algn="just">
                <a:buFont typeface="+mj-lt"/>
                <a:buAutoNum type="arabicPeriod"/>
              </a:pPr>
              <a:r>
                <a:rPr lang="zh-TW" altLang="en-US" sz="1600" dirty="0"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直到</a:t>
              </a:r>
              <a:r>
                <a:rPr lang="en-US" altLang="zh-TW" sz="1600" dirty="0"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1947</a:t>
              </a:r>
              <a:r>
                <a:rPr lang="zh-TW" altLang="en-US" sz="1600" dirty="0"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年戴比爾斯集團成功行銷，打造鑽石在全球奢侈品的排行地位。</a:t>
              </a:r>
            </a:p>
          </p:txBody>
        </p:sp>
        <p:sp>
          <p:nvSpPr>
            <p:cNvPr id="7" name="文字方塊 6">
              <a:extLst>
                <a:ext uri="{FF2B5EF4-FFF2-40B4-BE49-F238E27FC236}">
                  <a16:creationId xmlns:a16="http://schemas.microsoft.com/office/drawing/2014/main" id="{3F1C8C98-F4C2-5F99-1AE2-78A02CEE3969}"/>
                </a:ext>
              </a:extLst>
            </p:cNvPr>
            <p:cNvSpPr txBox="1"/>
            <p:nvPr/>
          </p:nvSpPr>
          <p:spPr>
            <a:xfrm>
              <a:off x="3613376" y="3222069"/>
              <a:ext cx="2693873" cy="20621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 algn="just">
                <a:buFont typeface="+mj-lt"/>
                <a:buAutoNum type="arabicPeriod"/>
              </a:pPr>
              <a:r>
                <a:rPr lang="zh-TW" altLang="en-US" sz="1600" dirty="0"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結合廣告媒體通路及政商名流，帶動用鑽石求婚的風潮。</a:t>
              </a:r>
              <a:endParaRPr lang="en-US" altLang="zh-TW" sz="1600" dirty="0">
                <a:latin typeface="Microsoft JhengHei" panose="020B0604030504040204" pitchFamily="34" charset="-120"/>
                <a:ea typeface="Microsoft JhengHei" panose="020B0604030504040204" pitchFamily="34" charset="-120"/>
              </a:endParaRPr>
            </a:p>
            <a:p>
              <a:pPr marL="342900" indent="-342900" algn="just">
                <a:buFont typeface="+mj-lt"/>
                <a:buAutoNum type="arabicPeriod"/>
              </a:pPr>
              <a:r>
                <a:rPr lang="zh-TW" altLang="en-US" sz="1600" dirty="0"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創造鑽石的獨特性！讓民眾買得不只是商品，更是一段故事。</a:t>
              </a:r>
              <a:endParaRPr lang="en-US" altLang="zh-TW" sz="1600" dirty="0">
                <a:latin typeface="Microsoft JhengHei" panose="020B0604030504040204" pitchFamily="34" charset="-120"/>
                <a:ea typeface="Microsoft JhengHei" panose="020B0604030504040204" pitchFamily="34" charset="-120"/>
              </a:endParaRPr>
            </a:p>
            <a:p>
              <a:pPr marL="342900" indent="-342900" algn="just">
                <a:buFont typeface="+mj-lt"/>
                <a:buAutoNum type="arabicPeriod"/>
              </a:pPr>
              <a:r>
                <a:rPr lang="zh-TW" altLang="en-US" sz="1600" dirty="0"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畫龍點睛的永世傳承台詞。</a:t>
              </a:r>
            </a:p>
          </p:txBody>
        </p:sp>
        <p:pic>
          <p:nvPicPr>
            <p:cNvPr id="8" name="Picture 6" descr="「愛情」的圖片搜尋結果">
              <a:extLst>
                <a:ext uri="{FF2B5EF4-FFF2-40B4-BE49-F238E27FC236}">
                  <a16:creationId xmlns:a16="http://schemas.microsoft.com/office/drawing/2014/main" id="{76BEEC5D-D1E1-6179-9E9F-D7C461D5523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02139" y="893694"/>
              <a:ext cx="4953434" cy="30977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文字方塊 8">
              <a:extLst>
                <a:ext uri="{FF2B5EF4-FFF2-40B4-BE49-F238E27FC236}">
                  <a16:creationId xmlns:a16="http://schemas.microsoft.com/office/drawing/2014/main" id="{B13679AC-46E2-1821-EA57-7F1DF2C126CA}"/>
                </a:ext>
              </a:extLst>
            </p:cNvPr>
            <p:cNvSpPr txBox="1"/>
            <p:nvPr/>
          </p:nvSpPr>
          <p:spPr>
            <a:xfrm>
              <a:off x="6782581" y="4042448"/>
              <a:ext cx="439254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3200" b="1" dirty="0">
                  <a:solidFill>
                    <a:srgbClr val="C00000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鑽石恆久遠</a:t>
              </a:r>
              <a:r>
                <a:rPr lang="en-US" altLang="zh-TW" sz="3200" b="1" dirty="0">
                  <a:solidFill>
                    <a:srgbClr val="C00000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‧</a:t>
              </a:r>
              <a:r>
                <a:rPr lang="zh-TW" altLang="en-US" sz="3200" b="1" dirty="0">
                  <a:solidFill>
                    <a:srgbClr val="C00000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一顆永流傳</a:t>
              </a:r>
            </a:p>
          </p:txBody>
        </p:sp>
        <p:sp>
          <p:nvSpPr>
            <p:cNvPr id="10" name="文字方塊 9">
              <a:extLst>
                <a:ext uri="{FF2B5EF4-FFF2-40B4-BE49-F238E27FC236}">
                  <a16:creationId xmlns:a16="http://schemas.microsoft.com/office/drawing/2014/main" id="{88933944-6DD7-6480-633F-2944D17FC323}"/>
                </a:ext>
              </a:extLst>
            </p:cNvPr>
            <p:cNvSpPr txBox="1"/>
            <p:nvPr/>
          </p:nvSpPr>
          <p:spPr>
            <a:xfrm>
              <a:off x="6978272" y="4637841"/>
              <a:ext cx="400505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u="sng" dirty="0"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我們賣的不是鑽石，賣的是無價的愛情，同時也是人們對愛情的嚮往。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95529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C7C6D6-390B-F575-281B-70E2421AE4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2C1D6736-F6B1-2F49-0CD2-7C2FE78F29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C2CF1-659E-074E-A73A-463ACFA720BD}" type="slidenum">
              <a:rPr kumimoji="1" lang="zh-TW" altLang="en-US" smtClean="0"/>
              <a:pPr/>
              <a:t>18</a:t>
            </a:fld>
            <a:endParaRPr kumimoji="1" lang="zh-TW" altLang="en-US"/>
          </a:p>
        </p:txBody>
      </p:sp>
      <p:grpSp>
        <p:nvGrpSpPr>
          <p:cNvPr id="2" name="群組 1">
            <a:extLst>
              <a:ext uri="{FF2B5EF4-FFF2-40B4-BE49-F238E27FC236}">
                <a16:creationId xmlns:a16="http://schemas.microsoft.com/office/drawing/2014/main" id="{94D9B8BE-FD06-11B6-7C13-6A0E4EA3DE9B}"/>
              </a:ext>
            </a:extLst>
          </p:cNvPr>
          <p:cNvGrpSpPr/>
          <p:nvPr/>
        </p:nvGrpSpPr>
        <p:grpSpPr>
          <a:xfrm>
            <a:off x="1848765" y="1092683"/>
            <a:ext cx="8494469" cy="4672634"/>
            <a:chOff x="1848765" y="1073426"/>
            <a:chExt cx="8494469" cy="4672634"/>
          </a:xfrm>
        </p:grpSpPr>
        <p:pic>
          <p:nvPicPr>
            <p:cNvPr id="4" name="Picture 2" descr="「黑珍珠」的圖片搜尋結果">
              <a:extLst>
                <a:ext uri="{FF2B5EF4-FFF2-40B4-BE49-F238E27FC236}">
                  <a16:creationId xmlns:a16="http://schemas.microsoft.com/office/drawing/2014/main" id="{D857C071-0BB3-D597-4696-F7727B2F2E8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7898" y="1111940"/>
              <a:ext cx="4406052" cy="24673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文字方塊 4">
              <a:extLst>
                <a:ext uri="{FF2B5EF4-FFF2-40B4-BE49-F238E27FC236}">
                  <a16:creationId xmlns:a16="http://schemas.microsoft.com/office/drawing/2014/main" id="{3B2C986D-8160-CE9A-34AD-42DA4B870A7F}"/>
                </a:ext>
              </a:extLst>
            </p:cNvPr>
            <p:cNvSpPr txBox="1"/>
            <p:nvPr/>
          </p:nvSpPr>
          <p:spPr>
            <a:xfrm>
              <a:off x="2287548" y="3579329"/>
              <a:ext cx="3646751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 algn="just">
                <a:buFont typeface="+mj-lt"/>
                <a:buAutoNum type="arabicPeriod"/>
              </a:pPr>
              <a:r>
                <a:rPr lang="zh-TW" altLang="en-US" sz="1600" dirty="0"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珍珠應該就是白的，黑的是什麼？</a:t>
              </a:r>
              <a:endParaRPr lang="en-US" altLang="zh-TW" sz="1600" dirty="0">
                <a:latin typeface="Microsoft JhengHei" panose="020B0604030504040204" pitchFamily="34" charset="-120"/>
                <a:ea typeface="Microsoft JhengHei" panose="020B0604030504040204" pitchFamily="34" charset="-120"/>
              </a:endParaRPr>
            </a:p>
            <a:p>
              <a:pPr marL="342900" indent="-342900" algn="just">
                <a:buFont typeface="+mj-lt"/>
                <a:buAutoNum type="arabicPeriod"/>
              </a:pPr>
              <a:r>
                <a:rPr lang="zh-TW" altLang="en-US" sz="1600" dirty="0"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黑珍珠沒有價值？！</a:t>
              </a:r>
              <a:endParaRPr lang="en-US" altLang="zh-TW" sz="1600" dirty="0">
                <a:latin typeface="Microsoft JhengHei" panose="020B0604030504040204" pitchFamily="34" charset="-120"/>
                <a:ea typeface="Microsoft JhengHei" panose="020B0604030504040204" pitchFamily="34" charset="-120"/>
              </a:endParaRPr>
            </a:p>
            <a:p>
              <a:pPr marL="342900" indent="-342900" algn="just">
                <a:buFont typeface="+mj-lt"/>
                <a:buAutoNum type="arabicPeriod"/>
              </a:pPr>
              <a:r>
                <a:rPr lang="zh-TW" altLang="en-US" sz="1600" dirty="0"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標價乏人問津，甚至不知道該如何訂價！</a:t>
              </a:r>
              <a:endParaRPr lang="en-US" altLang="zh-TW" sz="1600" dirty="0">
                <a:latin typeface="Microsoft JhengHei" panose="020B0604030504040204" pitchFamily="34" charset="-120"/>
                <a:ea typeface="Microsoft JhengHei" panose="020B0604030504040204" pitchFamily="34" charset="-120"/>
              </a:endParaRPr>
            </a:p>
          </p:txBody>
        </p:sp>
        <p:pic>
          <p:nvPicPr>
            <p:cNvPr id="6" name="Picture 4" descr="「珠寶店」的圖片搜尋結果">
              <a:extLst>
                <a:ext uri="{FF2B5EF4-FFF2-40B4-BE49-F238E27FC236}">
                  <a16:creationId xmlns:a16="http://schemas.microsoft.com/office/drawing/2014/main" id="{E73B0BF5-551F-EB31-39DC-0A5F8230D11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25088" y="1073426"/>
              <a:ext cx="3153357" cy="22325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文字方塊 6">
              <a:extLst>
                <a:ext uri="{FF2B5EF4-FFF2-40B4-BE49-F238E27FC236}">
                  <a16:creationId xmlns:a16="http://schemas.microsoft.com/office/drawing/2014/main" id="{13A68A9E-161D-41D2-1E51-87021D817040}"/>
                </a:ext>
              </a:extLst>
            </p:cNvPr>
            <p:cNvSpPr txBox="1"/>
            <p:nvPr/>
          </p:nvSpPr>
          <p:spPr>
            <a:xfrm>
              <a:off x="6693600" y="3579329"/>
              <a:ext cx="3646751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 algn="just">
                <a:buFont typeface="+mj-lt"/>
                <a:buAutoNum type="arabicPeriod"/>
              </a:pPr>
              <a:r>
                <a:rPr lang="en-US" altLang="zh-TW" sz="1600" dirty="0"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1973</a:t>
              </a:r>
              <a:r>
                <a:rPr lang="zh-TW" altLang="en-US" sz="1600" dirty="0"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年鑽石大亨</a:t>
              </a:r>
              <a:r>
                <a:rPr lang="en-US" altLang="zh-TW" sz="1600" dirty="0"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Harry Winston</a:t>
              </a:r>
              <a:r>
                <a:rPr lang="zh-TW" altLang="en-US" sz="1600" dirty="0"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把黑珍珠和鑽石一起放站展間，並且給他一個天價的價格。</a:t>
              </a:r>
              <a:endParaRPr lang="en-US" altLang="zh-TW" sz="1600" dirty="0">
                <a:latin typeface="Microsoft JhengHei" panose="020B0604030504040204" pitchFamily="34" charset="-120"/>
                <a:ea typeface="Microsoft JhengHei" panose="020B0604030504040204" pitchFamily="34" charset="-120"/>
              </a:endParaRPr>
            </a:p>
            <a:p>
              <a:pPr marL="342900" indent="-342900" algn="just">
                <a:buFont typeface="+mj-lt"/>
                <a:buAutoNum type="arabicPeriod"/>
              </a:pPr>
              <a:r>
                <a:rPr lang="zh-TW" altLang="en-US" sz="1600" dirty="0"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從此讓黑珍珠</a:t>
              </a:r>
              <a:r>
                <a:rPr lang="en-US" altLang="zh-TW" sz="1600" dirty="0"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=</a:t>
              </a:r>
              <a:r>
                <a:rPr lang="zh-TW" altLang="en-US" sz="1600" dirty="0"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高級珠寶。</a:t>
              </a:r>
              <a:endParaRPr lang="en-US" altLang="zh-TW" sz="1600" dirty="0">
                <a:latin typeface="Microsoft JhengHei" panose="020B0604030504040204" pitchFamily="34" charset="-120"/>
                <a:ea typeface="Microsoft JhengHei" panose="020B0604030504040204" pitchFamily="34" charset="-120"/>
              </a:endParaRPr>
            </a:p>
          </p:txBody>
        </p:sp>
        <p:grpSp>
          <p:nvGrpSpPr>
            <p:cNvPr id="8" name="群組 7">
              <a:extLst>
                <a:ext uri="{FF2B5EF4-FFF2-40B4-BE49-F238E27FC236}">
                  <a16:creationId xmlns:a16="http://schemas.microsoft.com/office/drawing/2014/main" id="{F32D6234-66A9-F547-6683-9E14496C00B2}"/>
                </a:ext>
              </a:extLst>
            </p:cNvPr>
            <p:cNvGrpSpPr/>
            <p:nvPr/>
          </p:nvGrpSpPr>
          <p:grpSpPr>
            <a:xfrm>
              <a:off x="1848765" y="5099729"/>
              <a:ext cx="8494469" cy="646331"/>
              <a:chOff x="2772095" y="5238228"/>
              <a:chExt cx="8494469" cy="646331"/>
            </a:xfrm>
          </p:grpSpPr>
          <p:sp>
            <p:nvSpPr>
              <p:cNvPr id="9" name="文字方塊 8">
                <a:extLst>
                  <a:ext uri="{FF2B5EF4-FFF2-40B4-BE49-F238E27FC236}">
                    <a16:creationId xmlns:a16="http://schemas.microsoft.com/office/drawing/2014/main" id="{B6F9F23A-CD8A-4B9E-1165-55FB7AC973AB}"/>
                  </a:ext>
                </a:extLst>
              </p:cNvPr>
              <p:cNvSpPr txBox="1"/>
              <p:nvPr/>
            </p:nvSpPr>
            <p:spPr>
              <a:xfrm>
                <a:off x="2772095" y="5376727"/>
                <a:ext cx="133882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TW" altLang="en-US" dirty="0">
                    <a:solidFill>
                      <a:srgbClr val="C00000"/>
                    </a:solidFill>
                    <a:latin typeface="Microsoft JhengHei" panose="020B0604030504040204" pitchFamily="34" charset="-120"/>
                    <a:ea typeface="Microsoft JhengHei" panose="020B0604030504040204" pitchFamily="34" charset="-120"/>
                  </a:rPr>
                  <a:t>背景理論：</a:t>
                </a:r>
              </a:p>
            </p:txBody>
          </p:sp>
          <p:sp>
            <p:nvSpPr>
              <p:cNvPr id="10" name="文字方塊 9">
                <a:extLst>
                  <a:ext uri="{FF2B5EF4-FFF2-40B4-BE49-F238E27FC236}">
                    <a16:creationId xmlns:a16="http://schemas.microsoft.com/office/drawing/2014/main" id="{50E39E64-4773-9CAC-E801-E162A6502846}"/>
                  </a:ext>
                </a:extLst>
              </p:cNvPr>
              <p:cNvSpPr txBox="1"/>
              <p:nvPr/>
            </p:nvSpPr>
            <p:spPr>
              <a:xfrm>
                <a:off x="4003037" y="5238228"/>
                <a:ext cx="7263527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>
                  <a:buFont typeface="+mj-lt"/>
                  <a:buAutoNum type="arabicPeriod"/>
                </a:pPr>
                <a:r>
                  <a:rPr lang="zh-TW" altLang="en-US" dirty="0">
                    <a:solidFill>
                      <a:srgbClr val="C00000"/>
                    </a:solidFill>
                    <a:latin typeface="Microsoft JhengHei" panose="020B0604030504040204" pitchFamily="34" charset="-120"/>
                    <a:ea typeface="Microsoft JhengHei" panose="020B0604030504040204" pitchFamily="34" charset="-120"/>
                  </a:rPr>
                  <a:t>放在鑽石展間→替黑珍珠塑造高級珠寶的意象。</a:t>
                </a:r>
                <a:endParaRPr lang="en-US" altLang="zh-TW" dirty="0">
                  <a:solidFill>
                    <a:srgbClr val="C00000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</a:endParaRPr>
              </a:p>
              <a:p>
                <a:pPr marL="342900" indent="-342900">
                  <a:buFont typeface="+mj-lt"/>
                  <a:buAutoNum type="arabicPeriod"/>
                </a:pPr>
                <a:r>
                  <a:rPr lang="zh-TW" altLang="en-US" dirty="0">
                    <a:solidFill>
                      <a:srgbClr val="C00000"/>
                    </a:solidFill>
                    <a:latin typeface="Microsoft JhengHei" panose="020B0604030504040204" pitchFamily="34" charset="-120"/>
                    <a:ea typeface="Microsoft JhengHei" panose="020B0604030504040204" pitchFamily="34" charset="-120"/>
                  </a:rPr>
                  <a:t>黑珍珠→不知道價值；鑽石→高級珠寶；黑珍珠</a:t>
                </a:r>
                <a:r>
                  <a:rPr lang="en-US" altLang="zh-TW" dirty="0">
                    <a:solidFill>
                      <a:srgbClr val="C00000"/>
                    </a:solidFill>
                    <a:latin typeface="Microsoft JhengHei" panose="020B0604030504040204" pitchFamily="34" charset="-120"/>
                    <a:ea typeface="Microsoft JhengHei" panose="020B0604030504040204" pitchFamily="34" charset="-120"/>
                  </a:rPr>
                  <a:t>=</a:t>
                </a:r>
                <a:r>
                  <a:rPr lang="zh-TW" altLang="en-US" dirty="0">
                    <a:solidFill>
                      <a:srgbClr val="C00000"/>
                    </a:solidFill>
                    <a:latin typeface="Microsoft JhengHei" panose="020B0604030504040204" pitchFamily="34" charset="-120"/>
                    <a:ea typeface="Microsoft JhengHei" panose="020B0604030504040204" pitchFamily="34" charset="-120"/>
                  </a:rPr>
                  <a:t>鑽石</a:t>
                </a:r>
                <a:r>
                  <a:rPr lang="en-US" altLang="zh-TW" dirty="0">
                    <a:solidFill>
                      <a:srgbClr val="C00000"/>
                    </a:solidFill>
                    <a:latin typeface="Microsoft JhengHei" panose="020B0604030504040204" pitchFamily="34" charset="-120"/>
                    <a:ea typeface="Microsoft JhengHei" panose="020B0604030504040204" pitchFamily="34" charset="-120"/>
                  </a:rPr>
                  <a:t>=</a:t>
                </a:r>
                <a:r>
                  <a:rPr lang="zh-TW" altLang="en-US" dirty="0">
                    <a:solidFill>
                      <a:srgbClr val="C00000"/>
                    </a:solidFill>
                    <a:latin typeface="Microsoft JhengHei" panose="020B0604030504040204" pitchFamily="34" charset="-120"/>
                    <a:ea typeface="Microsoft JhengHei" panose="020B0604030504040204" pitchFamily="34" charset="-120"/>
                  </a:rPr>
                  <a:t>高級珠寶。</a:t>
                </a:r>
                <a:endParaRPr lang="en-US" altLang="zh-TW" dirty="0">
                  <a:solidFill>
                    <a:srgbClr val="C00000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23437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8B468A61-2D76-286D-959C-AB53EE7E3C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C2CF1-659E-074E-A73A-463ACFA720BD}" type="slidenum">
              <a:rPr kumimoji="1" lang="zh-TW" altLang="en-US" smtClean="0"/>
              <a:pPr/>
              <a:t>1</a:t>
            </a:fld>
            <a:endParaRPr kumimoji="1" lang="zh-TW" altLang="en-US"/>
          </a:p>
        </p:txBody>
      </p:sp>
      <p:grpSp>
        <p:nvGrpSpPr>
          <p:cNvPr id="15" name="群組 14">
            <a:extLst>
              <a:ext uri="{FF2B5EF4-FFF2-40B4-BE49-F238E27FC236}">
                <a16:creationId xmlns:a16="http://schemas.microsoft.com/office/drawing/2014/main" id="{EA07C1CF-ACE3-2C10-F247-EA26189ADA25}"/>
              </a:ext>
            </a:extLst>
          </p:cNvPr>
          <p:cNvGrpSpPr/>
          <p:nvPr/>
        </p:nvGrpSpPr>
        <p:grpSpPr>
          <a:xfrm>
            <a:off x="807970" y="599141"/>
            <a:ext cx="10576059" cy="5659717"/>
            <a:chOff x="807970" y="578697"/>
            <a:chExt cx="10576059" cy="5659717"/>
          </a:xfrm>
        </p:grpSpPr>
        <p:sp>
          <p:nvSpPr>
            <p:cNvPr id="5" name="文字方塊 4">
              <a:extLst>
                <a:ext uri="{FF2B5EF4-FFF2-40B4-BE49-F238E27FC236}">
                  <a16:creationId xmlns:a16="http://schemas.microsoft.com/office/drawing/2014/main" id="{9F2DE985-BC8C-BD43-85C9-F20A0A0D0A55}"/>
                </a:ext>
              </a:extLst>
            </p:cNvPr>
            <p:cNvSpPr txBox="1"/>
            <p:nvPr/>
          </p:nvSpPr>
          <p:spPr>
            <a:xfrm>
              <a:off x="807970" y="578697"/>
              <a:ext cx="121058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TW" altLang="en-US" sz="16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你好，我是</a:t>
              </a:r>
            </a:p>
          </p:txBody>
        </p:sp>
        <p:cxnSp>
          <p:nvCxnSpPr>
            <p:cNvPr id="6" name="直線接點 5">
              <a:extLst>
                <a:ext uri="{FF2B5EF4-FFF2-40B4-BE49-F238E27FC236}">
                  <a16:creationId xmlns:a16="http://schemas.microsoft.com/office/drawing/2014/main" id="{B47A3F5D-60CF-C423-7D2E-A391B38CF4CA}"/>
                </a:ext>
              </a:extLst>
            </p:cNvPr>
            <p:cNvCxnSpPr>
              <a:cxnSpLocks/>
            </p:cNvCxnSpPr>
            <p:nvPr/>
          </p:nvCxnSpPr>
          <p:spPr>
            <a:xfrm>
              <a:off x="807970" y="1365482"/>
              <a:ext cx="3274836" cy="0"/>
            </a:xfrm>
            <a:prstGeom prst="line">
              <a:avLst/>
            </a:prstGeom>
            <a:ln>
              <a:headEnd type="oval"/>
              <a:tailEnd type="oval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" name="文字方塊 6">
              <a:extLst>
                <a:ext uri="{FF2B5EF4-FFF2-40B4-BE49-F238E27FC236}">
                  <a16:creationId xmlns:a16="http://schemas.microsoft.com/office/drawing/2014/main" id="{8D94791F-44ED-B5BB-2075-0C45486FBDD9}"/>
                </a:ext>
              </a:extLst>
            </p:cNvPr>
            <p:cNvSpPr txBox="1"/>
            <p:nvPr/>
          </p:nvSpPr>
          <p:spPr>
            <a:xfrm>
              <a:off x="1891390" y="917251"/>
              <a:ext cx="110799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TW" altLang="en-US" sz="2400" u="sng" dirty="0">
                  <a:solidFill>
                    <a:schemeClr val="accent1">
                      <a:lumMod val="7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陳文正</a:t>
              </a:r>
            </a:p>
          </p:txBody>
        </p:sp>
        <p:sp>
          <p:nvSpPr>
            <p:cNvPr id="8" name="文字方塊 7">
              <a:extLst>
                <a:ext uri="{FF2B5EF4-FFF2-40B4-BE49-F238E27FC236}">
                  <a16:creationId xmlns:a16="http://schemas.microsoft.com/office/drawing/2014/main" id="{2580B7D4-CE48-0CE1-7589-C4975AA2E552}"/>
                </a:ext>
              </a:extLst>
            </p:cNvPr>
            <p:cNvSpPr txBox="1"/>
            <p:nvPr/>
          </p:nvSpPr>
          <p:spPr>
            <a:xfrm>
              <a:off x="940897" y="1470421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u="sng" dirty="0">
                  <a:solidFill>
                    <a:schemeClr val="accent1">
                      <a:lumMod val="7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現職</a:t>
              </a:r>
            </a:p>
          </p:txBody>
        </p:sp>
        <p:sp>
          <p:nvSpPr>
            <p:cNvPr id="9" name="文字方塊 8">
              <a:extLst>
                <a:ext uri="{FF2B5EF4-FFF2-40B4-BE49-F238E27FC236}">
                  <a16:creationId xmlns:a16="http://schemas.microsoft.com/office/drawing/2014/main" id="{D44E4D29-5396-49AA-7A36-EC183C5D7799}"/>
                </a:ext>
              </a:extLst>
            </p:cNvPr>
            <p:cNvSpPr txBox="1"/>
            <p:nvPr/>
          </p:nvSpPr>
          <p:spPr>
            <a:xfrm>
              <a:off x="1173669" y="1839753"/>
              <a:ext cx="5543505" cy="16622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lnSpc>
                  <a:spcPts val="2500"/>
                </a:lnSpc>
                <a:buFont typeface="Wingdings" panose="05000000000000000000" pitchFamily="2" charset="2"/>
                <a:buChar char="n"/>
              </a:pPr>
              <a:r>
                <a:rPr lang="zh-TW" altLang="en-US" sz="16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國立體育大學國際運動管理與創新博士學位學程  </a:t>
              </a:r>
              <a:r>
                <a:rPr lang="zh-TW" altLang="en-US" sz="1600" u="sng" dirty="0">
                  <a:solidFill>
                    <a:srgbClr val="C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博士生</a:t>
              </a:r>
              <a:endParaRPr lang="en-US" altLang="zh-TW" sz="1600" u="sng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285750" indent="-285750">
                <a:lnSpc>
                  <a:spcPts val="2500"/>
                </a:lnSpc>
                <a:buFont typeface="Wingdings" panose="05000000000000000000" pitchFamily="2" charset="2"/>
                <a:buChar char="n"/>
              </a:pPr>
              <a:r>
                <a:rPr lang="zh-TW" altLang="en-US" sz="16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前衛健康事業有限公司 </a:t>
              </a:r>
              <a:r>
                <a:rPr lang="zh-TW" altLang="en-US" sz="1600" u="sng" dirty="0">
                  <a:solidFill>
                    <a:srgbClr val="C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執行長</a:t>
              </a:r>
              <a:endParaRPr lang="en-US" altLang="zh-TW" sz="1600" u="sng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285750" indent="-285750">
                <a:lnSpc>
                  <a:spcPts val="2500"/>
                </a:lnSpc>
                <a:buFont typeface="Wingdings" panose="05000000000000000000" pitchFamily="2" charset="2"/>
                <a:buChar char="n"/>
              </a:pPr>
              <a:r>
                <a:rPr lang="zh-TW" altLang="en-US" sz="16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國科會「淨零生活 運動轉型」計畫</a:t>
              </a:r>
              <a:r>
                <a:rPr lang="en-US" altLang="zh-TW" sz="16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(2/4)</a:t>
              </a:r>
              <a:r>
                <a:rPr lang="zh-TW" altLang="en-US" sz="16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」 </a:t>
              </a:r>
              <a:r>
                <a:rPr lang="zh-TW" altLang="en-US" sz="1600" u="sng" dirty="0">
                  <a:solidFill>
                    <a:srgbClr val="C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產業諮詢顧問</a:t>
              </a:r>
              <a:endParaRPr lang="en-US" altLang="zh-TW" sz="1600" u="sng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285750" indent="-285750">
                <a:lnSpc>
                  <a:spcPts val="2500"/>
                </a:lnSpc>
                <a:buFont typeface="Wingdings" panose="05000000000000000000" pitchFamily="2" charset="2"/>
                <a:buChar char="n"/>
              </a:pPr>
              <a:r>
                <a:rPr lang="zh-TW" altLang="en-US" sz="16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天主教輔仁大學  </a:t>
              </a:r>
              <a:r>
                <a:rPr lang="zh-TW" altLang="en-US" sz="1600" u="sng" dirty="0">
                  <a:solidFill>
                    <a:srgbClr val="C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兼任講師</a:t>
              </a:r>
              <a:endParaRPr lang="en-US" altLang="zh-TW" sz="1600" u="sng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285750" indent="-285750">
                <a:lnSpc>
                  <a:spcPts val="2500"/>
                </a:lnSpc>
                <a:buFont typeface="Wingdings" panose="05000000000000000000" pitchFamily="2" charset="2"/>
                <a:buChar char="n"/>
              </a:pPr>
              <a:r>
                <a:rPr lang="zh-TW" altLang="en-US" sz="16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國內休閒運動產業民營機構  </a:t>
              </a:r>
              <a:r>
                <a:rPr lang="zh-TW" altLang="en-US" sz="1600" u="sng" dirty="0">
                  <a:solidFill>
                    <a:srgbClr val="C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營運策略顧問</a:t>
              </a:r>
              <a:endPara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" name="文字方塊 9">
              <a:extLst>
                <a:ext uri="{FF2B5EF4-FFF2-40B4-BE49-F238E27FC236}">
                  <a16:creationId xmlns:a16="http://schemas.microsoft.com/office/drawing/2014/main" id="{CBF14E2F-5EE5-2E4A-4A0B-F9978A1BBAE9}"/>
                </a:ext>
              </a:extLst>
            </p:cNvPr>
            <p:cNvSpPr txBox="1"/>
            <p:nvPr/>
          </p:nvSpPr>
          <p:spPr>
            <a:xfrm>
              <a:off x="940897" y="3502003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u="sng" dirty="0">
                  <a:solidFill>
                    <a:schemeClr val="accent1">
                      <a:lumMod val="7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經歷</a:t>
              </a:r>
            </a:p>
          </p:txBody>
        </p:sp>
        <p:sp>
          <p:nvSpPr>
            <p:cNvPr id="11" name="文字方塊 10">
              <a:extLst>
                <a:ext uri="{FF2B5EF4-FFF2-40B4-BE49-F238E27FC236}">
                  <a16:creationId xmlns:a16="http://schemas.microsoft.com/office/drawing/2014/main" id="{A577E82C-0C40-F7AE-FF6A-1C05C2D147BF}"/>
                </a:ext>
              </a:extLst>
            </p:cNvPr>
            <p:cNvSpPr txBox="1"/>
            <p:nvPr/>
          </p:nvSpPr>
          <p:spPr>
            <a:xfrm>
              <a:off x="1173668" y="3825595"/>
              <a:ext cx="10210361" cy="13416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ts val="2500"/>
                </a:lnSpc>
                <a:buFont typeface="Wingdings" panose="05000000000000000000" pitchFamily="2" charset="2"/>
                <a:buChar char="n"/>
              </a:pPr>
              <a:r>
                <a:rPr lang="zh-TW" altLang="en-US" sz="16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新北市、桃園市國民運動中心及公有運動場館  </a:t>
              </a:r>
              <a:r>
                <a:rPr lang="zh-TW" altLang="en-US" sz="1600" u="sng" dirty="0">
                  <a:solidFill>
                    <a:srgbClr val="C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高階經理人</a:t>
              </a:r>
              <a:endParaRPr lang="en-US" altLang="zh-TW" sz="1600" u="sng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285750" indent="-285750" algn="just">
                <a:lnSpc>
                  <a:spcPts val="2500"/>
                </a:lnSpc>
                <a:buFont typeface="Wingdings" panose="05000000000000000000" pitchFamily="2" charset="2"/>
                <a:buChar char="n"/>
              </a:pPr>
              <a:r>
                <a:rPr lang="zh-TW" altLang="en-US" sz="16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基隆市、桃園市、臺中市、雲林縣、臺東縣運動場館促參前置作業委託專業服務案  </a:t>
              </a:r>
              <a:r>
                <a:rPr lang="zh-TW" altLang="en-US" sz="1600" u="sng" dirty="0">
                  <a:solidFill>
                    <a:srgbClr val="C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計劃主持人</a:t>
              </a:r>
              <a:endParaRPr lang="en-US" altLang="zh-TW" sz="1600" b="0" i="0" dirty="0">
                <a:solidFill>
                  <a:srgbClr val="333333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285750" indent="-285750" algn="just">
                <a:lnSpc>
                  <a:spcPts val="2500"/>
                </a:lnSpc>
                <a:buFont typeface="Wingdings" panose="05000000000000000000" pitchFamily="2" charset="2"/>
                <a:buChar char="n"/>
              </a:pPr>
              <a:r>
                <a:rPr lang="zh-TW" altLang="en-US" sz="16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基隆市、臺中市運動場館履約管理委託專業服務案  </a:t>
              </a:r>
              <a:r>
                <a:rPr lang="zh-TW" altLang="en-US" sz="1600" u="sng" dirty="0">
                  <a:solidFill>
                    <a:srgbClr val="C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計畫主持人</a:t>
              </a:r>
              <a:endParaRPr lang="en-US" altLang="zh-TW" sz="1600" u="sng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285750" indent="-285750" algn="just">
                <a:lnSpc>
                  <a:spcPts val="2500"/>
                </a:lnSpc>
                <a:buFont typeface="Wingdings" panose="05000000000000000000" pitchFamily="2" charset="2"/>
                <a:buChar char="n"/>
              </a:pPr>
              <a:r>
                <a:rPr lang="zh-TW" altLang="en-US" sz="16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臺中市運動場館優先定約條件及財務評估委託專業服務採購案  </a:t>
              </a:r>
              <a:r>
                <a:rPr lang="zh-TW" altLang="en-US" sz="1600" u="sng" dirty="0">
                  <a:solidFill>
                    <a:srgbClr val="C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計畫主持人</a:t>
              </a:r>
              <a:endPara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3" name="文字方塊 12">
              <a:extLst>
                <a:ext uri="{FF2B5EF4-FFF2-40B4-BE49-F238E27FC236}">
                  <a16:creationId xmlns:a16="http://schemas.microsoft.com/office/drawing/2014/main" id="{5566095A-63CD-B6CF-25D3-080A9BBBF5F9}"/>
                </a:ext>
              </a:extLst>
            </p:cNvPr>
            <p:cNvSpPr txBox="1"/>
            <p:nvPr/>
          </p:nvSpPr>
          <p:spPr>
            <a:xfrm>
              <a:off x="940897" y="5214374"/>
              <a:ext cx="1107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u="sng" dirty="0">
                  <a:solidFill>
                    <a:schemeClr val="accent1">
                      <a:lumMod val="7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特殊資歷</a:t>
              </a:r>
            </a:p>
          </p:txBody>
        </p:sp>
        <p:sp>
          <p:nvSpPr>
            <p:cNvPr id="14" name="文字方塊 13">
              <a:extLst>
                <a:ext uri="{FF2B5EF4-FFF2-40B4-BE49-F238E27FC236}">
                  <a16:creationId xmlns:a16="http://schemas.microsoft.com/office/drawing/2014/main" id="{3CDC4325-4501-8FA6-4417-AD611A96A490}"/>
                </a:ext>
              </a:extLst>
            </p:cNvPr>
            <p:cNvSpPr txBox="1"/>
            <p:nvPr/>
          </p:nvSpPr>
          <p:spPr>
            <a:xfrm>
              <a:off x="1173668" y="5537966"/>
              <a:ext cx="10210361" cy="7004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ts val="2500"/>
                </a:lnSpc>
                <a:buFont typeface="Wingdings" panose="05000000000000000000" pitchFamily="2" charset="2"/>
                <a:buChar char="n"/>
              </a:pPr>
              <a:r>
                <a:rPr lang="zh-TW" altLang="en-US" sz="16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臺中市兒童運動中心（北屯、西屯）促參前置作業  </a:t>
              </a:r>
              <a:r>
                <a:rPr lang="zh-TW" altLang="en-US" sz="1600" u="sng" dirty="0">
                  <a:solidFill>
                    <a:srgbClr val="C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全臺首創</a:t>
              </a:r>
              <a:r>
                <a:rPr lang="en-US" altLang="zh-TW" sz="1600" u="sng" dirty="0">
                  <a:solidFill>
                    <a:srgbClr val="C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-</a:t>
              </a:r>
              <a:r>
                <a:rPr lang="zh-TW" altLang="en-US" sz="1600" u="sng" dirty="0">
                  <a:solidFill>
                    <a:srgbClr val="C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營運商業模型規劃人</a:t>
              </a:r>
              <a:endParaRPr lang="en-US" altLang="zh-TW" sz="1600" u="sng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285750" indent="-285750">
                <a:lnSpc>
                  <a:spcPts val="2500"/>
                </a:lnSpc>
                <a:buFont typeface="Wingdings" panose="05000000000000000000" pitchFamily="2" charset="2"/>
                <a:buChar char="n"/>
              </a:pPr>
              <a:r>
                <a:rPr lang="zh-TW" altLang="en-US" sz="16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完成全臺灣第一間國民運動中心碳盤查作業  </a:t>
              </a:r>
              <a:r>
                <a:rPr lang="zh-TW" altLang="en-US" sz="1600" u="sng" dirty="0">
                  <a:solidFill>
                    <a:srgbClr val="C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執行標的</a:t>
              </a:r>
              <a:r>
                <a:rPr lang="en-US" altLang="zh-TW" sz="1600" u="sng" dirty="0">
                  <a:solidFill>
                    <a:srgbClr val="C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-</a:t>
              </a:r>
              <a:r>
                <a:rPr lang="zh-TW" altLang="en-US" sz="1600" u="sng" dirty="0">
                  <a:solidFill>
                    <a:srgbClr val="C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新北市新莊國民運動中心</a:t>
              </a:r>
              <a:endParaRPr lang="en-US" altLang="zh-TW" sz="1600" u="sng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24718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0B7017-ED4F-4DDB-0B95-F41841BB77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0FC19B7B-3FED-C157-8714-66941FF797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C2CF1-659E-074E-A73A-463ACFA720BD}" type="slidenum">
              <a:rPr kumimoji="1" lang="zh-TW" altLang="en-US" smtClean="0"/>
              <a:pPr/>
              <a:t>19</a:t>
            </a:fld>
            <a:endParaRPr kumimoji="1" lang="zh-TW" altLang="en-US"/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FE8E7770-F148-66B0-EF06-105B53A76BD9}"/>
              </a:ext>
            </a:extLst>
          </p:cNvPr>
          <p:cNvSpPr txBox="1"/>
          <p:nvPr/>
        </p:nvSpPr>
        <p:spPr>
          <a:xfrm>
            <a:off x="3387566" y="1223010"/>
            <a:ext cx="54168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24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關於低價（或免費）你必須知道的事情</a:t>
            </a:r>
          </a:p>
        </p:txBody>
      </p:sp>
      <p:grpSp>
        <p:nvGrpSpPr>
          <p:cNvPr id="4" name="群組 3">
            <a:extLst>
              <a:ext uri="{FF2B5EF4-FFF2-40B4-BE49-F238E27FC236}">
                <a16:creationId xmlns:a16="http://schemas.microsoft.com/office/drawing/2014/main" id="{76F4E3D3-9FF0-037C-BF4B-B9ED67DB2A79}"/>
              </a:ext>
            </a:extLst>
          </p:cNvPr>
          <p:cNvGrpSpPr/>
          <p:nvPr/>
        </p:nvGrpSpPr>
        <p:grpSpPr>
          <a:xfrm>
            <a:off x="948707" y="2386955"/>
            <a:ext cx="10294586" cy="3229227"/>
            <a:chOff x="919674" y="2103193"/>
            <a:chExt cx="10294586" cy="3229227"/>
          </a:xfrm>
        </p:grpSpPr>
        <p:pic>
          <p:nvPicPr>
            <p:cNvPr id="5" name="Picture 2" descr="「鑽石」的圖片搜尋結果">
              <a:extLst>
                <a:ext uri="{FF2B5EF4-FFF2-40B4-BE49-F238E27FC236}">
                  <a16:creationId xmlns:a16="http://schemas.microsoft.com/office/drawing/2014/main" id="{9ACD3611-2FBB-B193-A2FC-AF4BB5A4CCF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4836" y="2346486"/>
              <a:ext cx="1706292" cy="12063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2" descr="「東區攤販」的圖片搜尋結果">
              <a:extLst>
                <a:ext uri="{FF2B5EF4-FFF2-40B4-BE49-F238E27FC236}">
                  <a16:creationId xmlns:a16="http://schemas.microsoft.com/office/drawing/2014/main" id="{D0AC4A70-6594-C7E0-4B11-9E682702683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7741" y="2103193"/>
              <a:ext cx="2176462" cy="14496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文字方塊 6">
              <a:extLst>
                <a:ext uri="{FF2B5EF4-FFF2-40B4-BE49-F238E27FC236}">
                  <a16:creationId xmlns:a16="http://schemas.microsoft.com/office/drawing/2014/main" id="{93EBC4DC-F4BC-F438-6A8D-943A734D36E3}"/>
                </a:ext>
              </a:extLst>
            </p:cNvPr>
            <p:cNvSpPr txBox="1"/>
            <p:nvPr/>
          </p:nvSpPr>
          <p:spPr>
            <a:xfrm>
              <a:off x="3226078" y="2535621"/>
              <a:ext cx="4251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3200" b="1" dirty="0"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+</a:t>
              </a:r>
              <a:endPara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</a:endParaRPr>
            </a:p>
          </p:txBody>
        </p:sp>
        <p:sp>
          <p:nvSpPr>
            <p:cNvPr id="8" name="文字方塊 7">
              <a:extLst>
                <a:ext uri="{FF2B5EF4-FFF2-40B4-BE49-F238E27FC236}">
                  <a16:creationId xmlns:a16="http://schemas.microsoft.com/office/drawing/2014/main" id="{8F3AC9CC-9343-2906-53AE-53F449B7BC01}"/>
                </a:ext>
              </a:extLst>
            </p:cNvPr>
            <p:cNvSpPr txBox="1"/>
            <p:nvPr/>
          </p:nvSpPr>
          <p:spPr>
            <a:xfrm>
              <a:off x="5297328" y="2535620"/>
              <a:ext cx="4251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3200" b="1" dirty="0"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=</a:t>
              </a:r>
              <a:endPara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</a:endParaRPr>
            </a:p>
          </p:txBody>
        </p:sp>
        <p:sp>
          <p:nvSpPr>
            <p:cNvPr id="9" name="文字方塊 8">
              <a:extLst>
                <a:ext uri="{FF2B5EF4-FFF2-40B4-BE49-F238E27FC236}">
                  <a16:creationId xmlns:a16="http://schemas.microsoft.com/office/drawing/2014/main" id="{1A59B862-A174-6B56-FBC2-C0660B8BCEEC}"/>
                </a:ext>
              </a:extLst>
            </p:cNvPr>
            <p:cNvSpPr txBox="1"/>
            <p:nvPr/>
          </p:nvSpPr>
          <p:spPr>
            <a:xfrm>
              <a:off x="5798644" y="2535619"/>
              <a:ext cx="168026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3200" b="1" dirty="0"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5,000</a:t>
              </a:r>
              <a:r>
                <a:rPr lang="zh-TW" altLang="en-US" sz="3200" b="1" dirty="0"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元</a:t>
              </a:r>
            </a:p>
          </p:txBody>
        </p:sp>
        <p:pic>
          <p:nvPicPr>
            <p:cNvPr id="10" name="Picture 4" descr="「cartier 專櫃」的圖片搜尋結果">
              <a:extLst>
                <a:ext uri="{FF2B5EF4-FFF2-40B4-BE49-F238E27FC236}">
                  <a16:creationId xmlns:a16="http://schemas.microsoft.com/office/drawing/2014/main" id="{91F7257C-CBA9-8436-5546-3289DD01167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9674" y="3882788"/>
              <a:ext cx="2230203" cy="14496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2" descr="「鑽石」的圖片搜尋結果">
              <a:extLst>
                <a:ext uri="{FF2B5EF4-FFF2-40B4-BE49-F238E27FC236}">
                  <a16:creationId xmlns:a16="http://schemas.microsoft.com/office/drawing/2014/main" id="{451A4E5C-638E-99CB-DEF0-5A39A84C68D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4836" y="4126081"/>
              <a:ext cx="1706292" cy="12063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文字方塊 11">
              <a:extLst>
                <a:ext uri="{FF2B5EF4-FFF2-40B4-BE49-F238E27FC236}">
                  <a16:creationId xmlns:a16="http://schemas.microsoft.com/office/drawing/2014/main" id="{88D10889-63F6-C1B2-0DE5-353C47D874F8}"/>
                </a:ext>
              </a:extLst>
            </p:cNvPr>
            <p:cNvSpPr txBox="1"/>
            <p:nvPr/>
          </p:nvSpPr>
          <p:spPr>
            <a:xfrm>
              <a:off x="3226078" y="4315216"/>
              <a:ext cx="4251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3200" b="1" dirty="0"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+</a:t>
              </a:r>
              <a:endPara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</a:endParaRPr>
            </a:p>
          </p:txBody>
        </p:sp>
        <p:sp>
          <p:nvSpPr>
            <p:cNvPr id="13" name="文字方塊 12">
              <a:extLst>
                <a:ext uri="{FF2B5EF4-FFF2-40B4-BE49-F238E27FC236}">
                  <a16:creationId xmlns:a16="http://schemas.microsoft.com/office/drawing/2014/main" id="{53EA5D6D-117C-2516-DFD7-AEFFF2BC3BF3}"/>
                </a:ext>
              </a:extLst>
            </p:cNvPr>
            <p:cNvSpPr txBox="1"/>
            <p:nvPr/>
          </p:nvSpPr>
          <p:spPr>
            <a:xfrm>
              <a:off x="5297328" y="4315215"/>
              <a:ext cx="4251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3200" b="1" dirty="0"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=</a:t>
              </a:r>
              <a:endPara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</a:endParaRPr>
            </a:p>
          </p:txBody>
        </p:sp>
        <p:sp>
          <p:nvSpPr>
            <p:cNvPr id="14" name="文字方塊 13">
              <a:extLst>
                <a:ext uri="{FF2B5EF4-FFF2-40B4-BE49-F238E27FC236}">
                  <a16:creationId xmlns:a16="http://schemas.microsoft.com/office/drawing/2014/main" id="{E557CC38-B2CE-C945-2F79-1F240C52F8AE}"/>
                </a:ext>
              </a:extLst>
            </p:cNvPr>
            <p:cNvSpPr txBox="1"/>
            <p:nvPr/>
          </p:nvSpPr>
          <p:spPr>
            <a:xfrm>
              <a:off x="5798644" y="4315214"/>
              <a:ext cx="217078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3200" b="1" dirty="0"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500,000</a:t>
              </a:r>
              <a:r>
                <a:rPr lang="zh-TW" altLang="en-US" sz="3200" b="1" dirty="0"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元</a:t>
              </a:r>
            </a:p>
          </p:txBody>
        </p:sp>
        <p:sp>
          <p:nvSpPr>
            <p:cNvPr id="15" name="文字方塊 14">
              <a:extLst>
                <a:ext uri="{FF2B5EF4-FFF2-40B4-BE49-F238E27FC236}">
                  <a16:creationId xmlns:a16="http://schemas.microsoft.com/office/drawing/2014/main" id="{116C31DD-7304-51F0-5504-153715E4838C}"/>
                </a:ext>
              </a:extLst>
            </p:cNvPr>
            <p:cNvSpPr txBox="1"/>
            <p:nvPr/>
          </p:nvSpPr>
          <p:spPr>
            <a:xfrm>
              <a:off x="8190541" y="2949655"/>
              <a:ext cx="3023719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zh-TW" altLang="en-US" sz="2800" b="1" dirty="0">
                  <a:solidFill>
                    <a:srgbClr val="C00000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有好的東西，不要被不好的外在因素影響價值！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4185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727925-0C4C-EA47-2809-89C2253747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4B74E23B-6675-7275-FBB8-108C9A91F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C2CF1-659E-074E-A73A-463ACFA720BD}" type="slidenum">
              <a:rPr kumimoji="1" lang="zh-TW" altLang="en-US" smtClean="0"/>
              <a:pPr/>
              <a:t>20</a:t>
            </a:fld>
            <a:endParaRPr kumimoji="1" lang="zh-TW" altLang="en-US"/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4C779121-867C-9646-C128-79B7734CBCE7}"/>
              </a:ext>
            </a:extLst>
          </p:cNvPr>
          <p:cNvSpPr txBox="1"/>
          <p:nvPr/>
        </p:nvSpPr>
        <p:spPr>
          <a:xfrm>
            <a:off x="1814218" y="2921168"/>
            <a:ext cx="856356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TW" sz="4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Q5</a:t>
            </a:r>
            <a:r>
              <a:rPr kumimoji="1" lang="zh-TW" altLang="en-US" sz="4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：我要怎麼預防</a:t>
            </a:r>
            <a:r>
              <a:rPr kumimoji="1" lang="zh-TW" altLang="en-US" sz="6000" b="1" u="sng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忘記事情</a:t>
            </a:r>
            <a:r>
              <a:rPr kumimoji="1" lang="zh-TW" altLang="en-US" sz="4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？</a:t>
            </a: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F1A5D193-3229-CB84-6DBC-FF68BEF8787A}"/>
              </a:ext>
            </a:extLst>
          </p:cNvPr>
          <p:cNvSpPr txBox="1"/>
          <p:nvPr/>
        </p:nvSpPr>
        <p:spPr>
          <a:xfrm>
            <a:off x="3188358" y="4022755"/>
            <a:ext cx="6097904" cy="7512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700"/>
              </a:lnSpc>
            </a:pPr>
            <a:r>
              <a:rPr lang="zh-TW" altLang="en-US" sz="18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總是有突發狀況發生？</a:t>
            </a:r>
            <a:endParaRPr lang="en-US" altLang="zh-TW" sz="18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>
              <a:lnSpc>
                <a:spcPts val="2700"/>
              </a:lnSpc>
            </a:pPr>
            <a:r>
              <a:rPr lang="zh-TW" altLang="en-US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善用甘特圖，幫你管理追蹤相關進度</a:t>
            </a:r>
          </a:p>
        </p:txBody>
      </p:sp>
    </p:spTree>
    <p:extLst>
      <p:ext uri="{BB962C8B-B14F-4D97-AF65-F5344CB8AC3E}">
        <p14:creationId xmlns:p14="http://schemas.microsoft.com/office/powerpoint/2010/main" val="3630805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7AFEEA-3BA3-A99D-59CA-AE17949DA6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A6B5C6C8-2537-7C38-4A0E-9CFE20959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C2CF1-659E-074E-A73A-463ACFA720BD}" type="slidenum">
              <a:rPr kumimoji="1" lang="zh-TW" altLang="en-US" smtClean="0"/>
              <a:pPr/>
              <a:t>21</a:t>
            </a:fld>
            <a:endParaRPr kumimoji="1" lang="zh-TW" altLang="en-US"/>
          </a:p>
        </p:txBody>
      </p:sp>
      <p:grpSp>
        <p:nvGrpSpPr>
          <p:cNvPr id="2" name="群組 1">
            <a:extLst>
              <a:ext uri="{FF2B5EF4-FFF2-40B4-BE49-F238E27FC236}">
                <a16:creationId xmlns:a16="http://schemas.microsoft.com/office/drawing/2014/main" id="{2D986665-E87A-26AF-5D0C-4E93DC2B726C}"/>
              </a:ext>
            </a:extLst>
          </p:cNvPr>
          <p:cNvGrpSpPr/>
          <p:nvPr/>
        </p:nvGrpSpPr>
        <p:grpSpPr>
          <a:xfrm>
            <a:off x="1285875" y="2275255"/>
            <a:ext cx="9620249" cy="2307489"/>
            <a:chOff x="1285874" y="3044279"/>
            <a:chExt cx="9620249" cy="2307489"/>
          </a:xfrm>
        </p:grpSpPr>
        <p:sp>
          <p:nvSpPr>
            <p:cNvPr id="4" name="文字方塊 3">
              <a:extLst>
                <a:ext uri="{FF2B5EF4-FFF2-40B4-BE49-F238E27FC236}">
                  <a16:creationId xmlns:a16="http://schemas.microsoft.com/office/drawing/2014/main" id="{296D0942-2F5B-C3DE-A584-40EB1EEAF102}"/>
                </a:ext>
              </a:extLst>
            </p:cNvPr>
            <p:cNvSpPr txBox="1"/>
            <p:nvPr/>
          </p:nvSpPr>
          <p:spPr>
            <a:xfrm>
              <a:off x="4028767" y="3044279"/>
              <a:ext cx="4134465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TW" altLang="en-US" sz="4400" b="1" dirty="0">
                  <a:solidFill>
                    <a:srgbClr val="C00000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什麼是甘特圖？</a:t>
              </a:r>
              <a:endParaRPr lang="en-US" altLang="zh-TW" sz="44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endParaRPr>
            </a:p>
          </p:txBody>
        </p:sp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8D6B2CCC-50ED-29FF-0807-C3CF383821C1}"/>
                </a:ext>
              </a:extLst>
            </p:cNvPr>
            <p:cNvSpPr/>
            <p:nvPr/>
          </p:nvSpPr>
          <p:spPr>
            <a:xfrm>
              <a:off x="1285874" y="4004220"/>
              <a:ext cx="9620249" cy="134754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 algn="just">
                <a:lnSpc>
                  <a:spcPts val="2500"/>
                </a:lnSpc>
                <a:buFont typeface="Wingdings" panose="05000000000000000000" pitchFamily="2" charset="2"/>
                <a:buChar char="l"/>
              </a:pPr>
              <a:r>
                <a:rPr lang="zh-TW" altLang="en-US" dirty="0"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通俗來講，甘特圖（</a:t>
              </a:r>
              <a:r>
                <a:rPr lang="en-US" altLang="zh-TW" dirty="0"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Gantt chart</a:t>
              </a:r>
              <a:r>
                <a:rPr lang="zh-TW" altLang="en-US" dirty="0"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）是將活動與時間聯繫起來的一種圖表形式，顯示每個活動的歷時長短。</a:t>
              </a:r>
              <a:endParaRPr lang="en-US" altLang="zh-TW" dirty="0">
                <a:latin typeface="Microsoft JhengHei" panose="020B0604030504040204" pitchFamily="34" charset="-120"/>
                <a:ea typeface="Microsoft JhengHei" panose="020B0604030504040204" pitchFamily="34" charset="-120"/>
              </a:endParaRPr>
            </a:p>
            <a:p>
              <a:pPr marL="285750" indent="-285750" algn="just">
                <a:lnSpc>
                  <a:spcPts val="2500"/>
                </a:lnSpc>
                <a:buFont typeface="Wingdings" panose="05000000000000000000" pitchFamily="2" charset="2"/>
                <a:buChar char="l"/>
              </a:pPr>
              <a:r>
                <a:rPr lang="zh-TW" altLang="en-US" dirty="0"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甘特圖能夠從時間上整體把握進度，很清晰地標識出每一項任務的起始與結束時間，這也就不難理解甘特圖的產生原因了：因為生產管理領域生產計劃制定的需要而產生。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56690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8419E9-749E-A406-FF8C-DBF124237D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67899768-BBF0-63E6-2EB3-6A02B30B3B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C2CF1-659E-074E-A73A-463ACFA720BD}" type="slidenum">
              <a:rPr kumimoji="1" lang="zh-TW" altLang="en-US" smtClean="0"/>
              <a:pPr/>
              <a:t>22</a:t>
            </a:fld>
            <a:endParaRPr kumimoji="1" lang="zh-TW" altLang="en-US"/>
          </a:p>
        </p:txBody>
      </p:sp>
      <p:pic>
        <p:nvPicPr>
          <p:cNvPr id="2" name="Picture 2" descr="Excel內建圖表，就能畫「甘特圖」！簡單4 步驟，讓專案排程一目瞭然 ...">
            <a:extLst>
              <a:ext uri="{FF2B5EF4-FFF2-40B4-BE49-F238E27FC236}">
                <a16:creationId xmlns:a16="http://schemas.microsoft.com/office/drawing/2014/main" id="{B2F72090-05C1-25B6-83B9-E8198786FE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16611"/>
            <a:ext cx="9753600" cy="6404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120E0E11-4CF0-153D-210C-D25A6AB9DC47}"/>
              </a:ext>
            </a:extLst>
          </p:cNvPr>
          <p:cNvSpPr/>
          <p:nvPr/>
        </p:nvSpPr>
        <p:spPr>
          <a:xfrm>
            <a:off x="2105025" y="2585593"/>
            <a:ext cx="971550" cy="3676650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D49E327F-290A-C016-EF70-08B89A54A8E2}"/>
              </a:ext>
            </a:extLst>
          </p:cNvPr>
          <p:cNvSpPr/>
          <p:nvPr/>
        </p:nvSpPr>
        <p:spPr>
          <a:xfrm>
            <a:off x="2990849" y="1775968"/>
            <a:ext cx="7096125" cy="809625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45BFD1E9-88EC-E70F-63BB-1F9ED8BDA6E3}"/>
              </a:ext>
            </a:extLst>
          </p:cNvPr>
          <p:cNvSpPr txBox="1"/>
          <p:nvPr/>
        </p:nvSpPr>
        <p:spPr>
          <a:xfrm>
            <a:off x="397014" y="3338068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左側欄位</a:t>
            </a: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71BC745C-1A2A-80A0-9AD8-6E91F95323D6}"/>
              </a:ext>
            </a:extLst>
          </p:cNvPr>
          <p:cNvSpPr txBox="1"/>
          <p:nvPr/>
        </p:nvSpPr>
        <p:spPr>
          <a:xfrm>
            <a:off x="175799" y="3799733"/>
            <a:ext cx="185820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工作代辦事項</a:t>
            </a:r>
            <a:endParaRPr lang="en-US" altLang="zh-TW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大點分類</a:t>
            </a:r>
            <a:endParaRPr lang="en-US" altLang="zh-TW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小點執行</a:t>
            </a:r>
            <a:endParaRPr lang="en-US" altLang="zh-TW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16562B0F-67B1-8CBB-08D6-87E45101A55C}"/>
              </a:ext>
            </a:extLst>
          </p:cNvPr>
          <p:cNvSpPr txBox="1"/>
          <p:nvPr/>
        </p:nvSpPr>
        <p:spPr>
          <a:xfrm>
            <a:off x="10515721" y="1662263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上方列</a:t>
            </a: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F024276E-F14C-6CC1-641F-89764B569CB5}"/>
              </a:ext>
            </a:extLst>
          </p:cNvPr>
          <p:cNvSpPr txBox="1"/>
          <p:nvPr/>
        </p:nvSpPr>
        <p:spPr>
          <a:xfrm>
            <a:off x="10102967" y="2123928"/>
            <a:ext cx="208903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時間軸</a:t>
            </a:r>
            <a:endParaRPr lang="en-US" altLang="zh-TW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單位不拘</a:t>
            </a:r>
            <a:endParaRPr lang="en-US" altLang="zh-TW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選用單位須一致</a:t>
            </a:r>
            <a:endParaRPr lang="en-US" altLang="zh-TW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61229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6079AA-9987-30AD-290C-D5F1C73929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FCF36880-15EB-7297-A3E3-065A440B9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C2CF1-659E-074E-A73A-463ACFA720BD}" type="slidenum">
              <a:rPr kumimoji="1" lang="zh-TW" altLang="en-US" smtClean="0"/>
              <a:pPr/>
              <a:t>23</a:t>
            </a:fld>
            <a:endParaRPr kumimoji="1" lang="zh-TW" altLang="en-US"/>
          </a:p>
        </p:txBody>
      </p:sp>
      <p:grpSp>
        <p:nvGrpSpPr>
          <p:cNvPr id="2" name="群組 1">
            <a:extLst>
              <a:ext uri="{FF2B5EF4-FFF2-40B4-BE49-F238E27FC236}">
                <a16:creationId xmlns:a16="http://schemas.microsoft.com/office/drawing/2014/main" id="{272253DF-3383-D73F-70C5-DF01AA40BA33}"/>
              </a:ext>
            </a:extLst>
          </p:cNvPr>
          <p:cNvGrpSpPr/>
          <p:nvPr/>
        </p:nvGrpSpPr>
        <p:grpSpPr>
          <a:xfrm>
            <a:off x="1709737" y="1999640"/>
            <a:ext cx="8772525" cy="2858720"/>
            <a:chOff x="1709737" y="1618030"/>
            <a:chExt cx="8772525" cy="2858720"/>
          </a:xfrm>
        </p:grpSpPr>
        <p:sp>
          <p:nvSpPr>
            <p:cNvPr id="4" name="文字方塊 3">
              <a:extLst>
                <a:ext uri="{FF2B5EF4-FFF2-40B4-BE49-F238E27FC236}">
                  <a16:creationId xmlns:a16="http://schemas.microsoft.com/office/drawing/2014/main" id="{891B57BD-CDDE-825C-03DB-C7D42F2D598C}"/>
                </a:ext>
              </a:extLst>
            </p:cNvPr>
            <p:cNvSpPr txBox="1"/>
            <p:nvPr/>
          </p:nvSpPr>
          <p:spPr>
            <a:xfrm>
              <a:off x="4593024" y="1618030"/>
              <a:ext cx="3005952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TW" altLang="en-US" sz="4400" b="1" dirty="0">
                  <a:solidFill>
                    <a:srgbClr val="C00000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注意重點！</a:t>
              </a:r>
              <a:endParaRPr lang="en-US" altLang="zh-TW" sz="44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endParaRPr>
            </a:p>
          </p:txBody>
        </p:sp>
        <p:grpSp>
          <p:nvGrpSpPr>
            <p:cNvPr id="5" name="群組 4">
              <a:extLst>
                <a:ext uri="{FF2B5EF4-FFF2-40B4-BE49-F238E27FC236}">
                  <a16:creationId xmlns:a16="http://schemas.microsoft.com/office/drawing/2014/main" id="{3E639AFC-5C5A-5543-369F-20970136D378}"/>
                </a:ext>
              </a:extLst>
            </p:cNvPr>
            <p:cNvGrpSpPr/>
            <p:nvPr/>
          </p:nvGrpSpPr>
          <p:grpSpPr>
            <a:xfrm>
              <a:off x="1709737" y="2676523"/>
              <a:ext cx="8772525" cy="1800227"/>
              <a:chOff x="1647825" y="2686048"/>
              <a:chExt cx="8772525" cy="1800227"/>
            </a:xfrm>
          </p:grpSpPr>
          <p:sp>
            <p:nvSpPr>
              <p:cNvPr id="6" name="矩形: 圓角 1">
                <a:extLst>
                  <a:ext uri="{FF2B5EF4-FFF2-40B4-BE49-F238E27FC236}">
                    <a16:creationId xmlns:a16="http://schemas.microsoft.com/office/drawing/2014/main" id="{9C143C09-B497-4112-4AD2-511FFAE0A560}"/>
                  </a:ext>
                </a:extLst>
              </p:cNvPr>
              <p:cNvSpPr/>
              <p:nvPr/>
            </p:nvSpPr>
            <p:spPr>
              <a:xfrm>
                <a:off x="1647825" y="2686050"/>
                <a:ext cx="1800225" cy="1800225"/>
              </a:xfrm>
              <a:prstGeom prst="roundRect">
                <a:avLst/>
              </a:prstGeom>
              <a:solidFill>
                <a:schemeClr val="accent1">
                  <a:lumMod val="75000"/>
                </a:schemeClr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TW" altLang="en-US" dirty="0">
                    <a:solidFill>
                      <a:schemeClr val="bg1"/>
                    </a:solidFill>
                    <a:latin typeface="Microsoft JhengHei" panose="020B0604030504040204" pitchFamily="34" charset="-120"/>
                    <a:ea typeface="Microsoft JhengHei" panose="020B0604030504040204" pitchFamily="34" charset="-120"/>
                  </a:rPr>
                  <a:t>審視工作內容</a:t>
                </a:r>
                <a:endParaRPr lang="en-US" altLang="zh-TW" dirty="0">
                  <a:solidFill>
                    <a:schemeClr val="bg1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</a:endParaRPr>
              </a:p>
              <a:p>
                <a:pPr algn="ctr"/>
                <a:r>
                  <a:rPr lang="zh-TW" altLang="en-US" dirty="0">
                    <a:solidFill>
                      <a:schemeClr val="bg1"/>
                    </a:solidFill>
                    <a:latin typeface="Microsoft JhengHei" panose="020B0604030504040204" pitchFamily="34" charset="-120"/>
                    <a:ea typeface="Microsoft JhengHei" panose="020B0604030504040204" pitchFamily="34" charset="-120"/>
                  </a:rPr>
                  <a:t>切勿遺漏</a:t>
                </a:r>
              </a:p>
            </p:txBody>
          </p:sp>
          <p:sp>
            <p:nvSpPr>
              <p:cNvPr id="7" name="矩形: 圓角 4">
                <a:extLst>
                  <a:ext uri="{FF2B5EF4-FFF2-40B4-BE49-F238E27FC236}">
                    <a16:creationId xmlns:a16="http://schemas.microsoft.com/office/drawing/2014/main" id="{650B8AF4-9318-98C4-D970-464754FCF4A9}"/>
                  </a:ext>
                </a:extLst>
              </p:cNvPr>
              <p:cNvSpPr/>
              <p:nvPr/>
            </p:nvSpPr>
            <p:spPr>
              <a:xfrm>
                <a:off x="3971925" y="2686050"/>
                <a:ext cx="1800225" cy="1800225"/>
              </a:xfrm>
              <a:prstGeom prst="roundRect">
                <a:avLst/>
              </a:prstGeom>
              <a:solidFill>
                <a:schemeClr val="accent1">
                  <a:lumMod val="75000"/>
                </a:schemeClr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TW" altLang="en-US" dirty="0">
                    <a:solidFill>
                      <a:schemeClr val="bg1"/>
                    </a:solidFill>
                    <a:latin typeface="Microsoft JhengHei" panose="020B0604030504040204" pitchFamily="34" charset="-120"/>
                    <a:ea typeface="Microsoft JhengHei" panose="020B0604030504040204" pitchFamily="34" charset="-120"/>
                  </a:rPr>
                  <a:t>時間軸</a:t>
                </a:r>
                <a:endParaRPr lang="en-US" altLang="zh-TW" dirty="0">
                  <a:solidFill>
                    <a:schemeClr val="bg1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</a:endParaRPr>
              </a:p>
              <a:p>
                <a:pPr algn="ctr"/>
                <a:r>
                  <a:rPr lang="zh-TW" altLang="en-US" dirty="0">
                    <a:solidFill>
                      <a:schemeClr val="bg1"/>
                    </a:solidFill>
                    <a:latin typeface="Microsoft JhengHei" panose="020B0604030504040204" pitchFamily="34" charset="-120"/>
                    <a:ea typeface="Microsoft JhengHei" panose="020B0604030504040204" pitchFamily="34" charset="-120"/>
                  </a:rPr>
                  <a:t>單位慎選</a:t>
                </a:r>
              </a:p>
            </p:txBody>
          </p:sp>
          <p:sp>
            <p:nvSpPr>
              <p:cNvPr id="8" name="矩形: 圓角 6">
                <a:extLst>
                  <a:ext uri="{FF2B5EF4-FFF2-40B4-BE49-F238E27FC236}">
                    <a16:creationId xmlns:a16="http://schemas.microsoft.com/office/drawing/2014/main" id="{F95896CA-2F6A-4889-F03A-5E000110C94D}"/>
                  </a:ext>
                </a:extLst>
              </p:cNvPr>
              <p:cNvSpPr/>
              <p:nvPr/>
            </p:nvSpPr>
            <p:spPr>
              <a:xfrm>
                <a:off x="6296025" y="2686049"/>
                <a:ext cx="1800225" cy="1800225"/>
              </a:xfrm>
              <a:prstGeom prst="roundRect">
                <a:avLst/>
              </a:prstGeom>
              <a:solidFill>
                <a:schemeClr val="accent1">
                  <a:lumMod val="75000"/>
                </a:schemeClr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TW" altLang="en-US" dirty="0">
                    <a:solidFill>
                      <a:schemeClr val="bg1"/>
                    </a:solidFill>
                    <a:latin typeface="Microsoft JhengHei" panose="020B0604030504040204" pitchFamily="34" charset="-120"/>
                    <a:ea typeface="Microsoft JhengHei" panose="020B0604030504040204" pitchFamily="34" charset="-120"/>
                  </a:rPr>
                  <a:t>里程碑因果</a:t>
                </a:r>
                <a:endParaRPr lang="en-US" altLang="zh-TW" dirty="0">
                  <a:solidFill>
                    <a:schemeClr val="bg1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</a:endParaRPr>
              </a:p>
              <a:p>
                <a:pPr algn="ctr"/>
                <a:r>
                  <a:rPr lang="zh-TW" altLang="en-US" dirty="0">
                    <a:solidFill>
                      <a:schemeClr val="bg1"/>
                    </a:solidFill>
                    <a:latin typeface="Microsoft JhengHei" panose="020B0604030504040204" pitchFamily="34" charset="-120"/>
                    <a:ea typeface="Microsoft JhengHei" panose="020B0604030504040204" pitchFamily="34" charset="-120"/>
                  </a:rPr>
                  <a:t>關係注意</a:t>
                </a:r>
              </a:p>
            </p:txBody>
          </p:sp>
          <p:sp>
            <p:nvSpPr>
              <p:cNvPr id="9" name="矩形: 圓角 7">
                <a:extLst>
                  <a:ext uri="{FF2B5EF4-FFF2-40B4-BE49-F238E27FC236}">
                    <a16:creationId xmlns:a16="http://schemas.microsoft.com/office/drawing/2014/main" id="{8E2856DB-AA92-2E68-60FE-EA32899D2782}"/>
                  </a:ext>
                </a:extLst>
              </p:cNvPr>
              <p:cNvSpPr/>
              <p:nvPr/>
            </p:nvSpPr>
            <p:spPr>
              <a:xfrm>
                <a:off x="8620125" y="2686048"/>
                <a:ext cx="1800225" cy="1800225"/>
              </a:xfrm>
              <a:prstGeom prst="roundRect">
                <a:avLst/>
              </a:prstGeom>
              <a:solidFill>
                <a:schemeClr val="accent1">
                  <a:lumMod val="75000"/>
                </a:schemeClr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TW" altLang="en-US" dirty="0">
                    <a:solidFill>
                      <a:schemeClr val="bg1"/>
                    </a:solidFill>
                    <a:latin typeface="Microsoft JhengHei" panose="020B0604030504040204" pitchFamily="34" charset="-120"/>
                    <a:ea typeface="Microsoft JhengHei" panose="020B0604030504040204" pitchFamily="34" charset="-120"/>
                  </a:rPr>
                  <a:t>預留緩衝空間</a:t>
                </a:r>
                <a:endParaRPr lang="en-US" altLang="zh-TW" dirty="0">
                  <a:solidFill>
                    <a:schemeClr val="bg1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</a:endParaRPr>
              </a:p>
              <a:p>
                <a:pPr algn="ctr"/>
                <a:r>
                  <a:rPr lang="zh-TW" altLang="en-US" dirty="0">
                    <a:solidFill>
                      <a:schemeClr val="bg1"/>
                    </a:solidFill>
                    <a:latin typeface="Microsoft JhengHei" panose="020B0604030504040204" pitchFamily="34" charset="-120"/>
                    <a:ea typeface="Microsoft JhengHei" panose="020B0604030504040204" pitchFamily="34" charset="-120"/>
                  </a:rPr>
                  <a:t>方便未來辦事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47145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F714C5-19A8-639D-0B94-8FE5C30AB3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196287E-46BE-7A82-3F98-86CCD904615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kumimoji="1" lang="en-US" altLang="zh-TW" sz="4400" dirty="0"/>
              <a:t>Q&amp;A</a:t>
            </a:r>
            <a:br>
              <a:rPr kumimoji="1" lang="en-US" altLang="zh-TW" sz="4400" dirty="0"/>
            </a:br>
            <a:r>
              <a:rPr kumimoji="1" lang="en-US" altLang="zh-TW" sz="2800" b="0" dirty="0"/>
              <a:t>-</a:t>
            </a:r>
            <a:r>
              <a:rPr kumimoji="1" lang="zh-TW" altLang="en-US" sz="2800" b="0" dirty="0"/>
              <a:t>應該會是有點安靜的交流時間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33299B49-A2BE-3C78-395C-CC998A4A5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C2CF1-659E-074E-A73A-463ACFA720BD}" type="slidenum">
              <a:rPr kumimoji="1" lang="zh-TW" altLang="en-US" smtClean="0"/>
              <a:pPr/>
              <a:t>24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586764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83FB3A-9431-EE87-3F5B-75933F0A91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48791943-B489-25FC-3A24-6ACD0F070C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C2CF1-659E-074E-A73A-463ACFA720BD}" type="slidenum">
              <a:rPr kumimoji="1" lang="zh-TW" altLang="en-US" smtClean="0"/>
              <a:pPr/>
              <a:t>2</a:t>
            </a:fld>
            <a:endParaRPr kumimoji="1" lang="zh-TW" altLang="en-US"/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6D29F8DE-7C63-C935-A483-AA21E690A9B0}"/>
              </a:ext>
            </a:extLst>
          </p:cNvPr>
          <p:cNvSpPr txBox="1"/>
          <p:nvPr/>
        </p:nvSpPr>
        <p:spPr>
          <a:xfrm>
            <a:off x="1516861" y="2921168"/>
            <a:ext cx="915827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TW" sz="4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Q1</a:t>
            </a:r>
            <a:r>
              <a:rPr kumimoji="1" lang="zh-TW" altLang="en-US" sz="4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：</a:t>
            </a:r>
            <a:r>
              <a:rPr kumimoji="1" lang="zh-TW" altLang="en-US" sz="6000" b="1" u="sng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為什麼</a:t>
            </a:r>
            <a:r>
              <a:rPr kumimoji="1" lang="zh-TW" altLang="en-US" sz="4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要學企劃撰寫</a:t>
            </a:r>
            <a:r>
              <a:rPr kumimoji="1" lang="en-US" altLang="zh-TW" sz="4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/</a:t>
            </a:r>
            <a:r>
              <a:rPr kumimoji="1" lang="zh-TW" altLang="en-US" sz="4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發想？</a:t>
            </a:r>
          </a:p>
        </p:txBody>
      </p:sp>
    </p:spTree>
    <p:extLst>
      <p:ext uri="{BB962C8B-B14F-4D97-AF65-F5344CB8AC3E}">
        <p14:creationId xmlns:p14="http://schemas.microsoft.com/office/powerpoint/2010/main" val="4007447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F9F0BA-A5BE-DA4C-2494-3918147A66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D9D3172A-EC49-1630-6AA4-AC0AA9B1A9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C2CF1-659E-074E-A73A-463ACFA720BD}" type="slidenum">
              <a:rPr kumimoji="1" lang="zh-TW" altLang="en-US" smtClean="0"/>
              <a:pPr/>
              <a:t>3</a:t>
            </a:fld>
            <a:endParaRPr kumimoji="1" lang="zh-TW" altLang="en-US"/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3258AF8F-4ECE-C61F-5438-3D58E4AC5FE9}"/>
              </a:ext>
            </a:extLst>
          </p:cNvPr>
          <p:cNvSpPr txBox="1"/>
          <p:nvPr/>
        </p:nvSpPr>
        <p:spPr>
          <a:xfrm>
            <a:off x="608760" y="2921168"/>
            <a:ext cx="1097447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TW" sz="4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Q2</a:t>
            </a:r>
            <a:r>
              <a:rPr kumimoji="1" lang="zh-TW" altLang="en-US" sz="4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：對企劃</a:t>
            </a:r>
            <a:r>
              <a:rPr kumimoji="1" lang="zh-TW" altLang="en-US" sz="6000" b="1" u="sng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受眾</a:t>
            </a:r>
            <a:r>
              <a:rPr kumimoji="1" lang="zh-TW" altLang="en-US" sz="4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而言，什麼是最重要的？</a:t>
            </a:r>
          </a:p>
        </p:txBody>
      </p:sp>
    </p:spTree>
    <p:extLst>
      <p:ext uri="{BB962C8B-B14F-4D97-AF65-F5344CB8AC3E}">
        <p14:creationId xmlns:p14="http://schemas.microsoft.com/office/powerpoint/2010/main" val="3621728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623F18-7050-EB29-CF24-656AA585A0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请把这支笔卖给我--可世上只有一个布拉德_哔哩哔哩_bilibili">
            <a:extLst>
              <a:ext uri="{FF2B5EF4-FFF2-40B4-BE49-F238E27FC236}">
                <a16:creationId xmlns:a16="http://schemas.microsoft.com/office/drawing/2014/main" id="{935EB5A4-1783-6F22-2845-E467E81BA8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A5D98FBF-7731-36EB-AA1A-94FDA8E7962F}"/>
              </a:ext>
            </a:extLst>
          </p:cNvPr>
          <p:cNvSpPr txBox="1"/>
          <p:nvPr/>
        </p:nvSpPr>
        <p:spPr>
          <a:xfrm>
            <a:off x="6096000" y="2116346"/>
            <a:ext cx="41684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Sell Me This Pen</a:t>
            </a:r>
            <a:endParaRPr lang="zh-TW" altLang="en-US" sz="40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A38DDD1A-546C-CFDC-5F66-F4121DA6D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C2CF1-659E-074E-A73A-463ACFA720BD}" type="slidenum">
              <a:rPr kumimoji="1" lang="zh-TW" altLang="en-US" smtClean="0"/>
              <a:pPr/>
              <a:t>4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460772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383C59-1FFB-3681-71F8-9BE641097E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C5EBA3DE-F84E-C49B-9618-73BF5F9F6E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C2CF1-659E-074E-A73A-463ACFA720BD}" type="slidenum">
              <a:rPr kumimoji="1" lang="zh-TW" altLang="en-US" smtClean="0"/>
              <a:pPr/>
              <a:t>5</a:t>
            </a:fld>
            <a:endParaRPr kumimoji="1" lang="zh-TW" altLang="en-US"/>
          </a:p>
        </p:txBody>
      </p:sp>
      <p:pic>
        <p:nvPicPr>
          <p:cNvPr id="4" name="Picture 2" descr="Jordan Belfort | LinkedIn">
            <a:extLst>
              <a:ext uri="{FF2B5EF4-FFF2-40B4-BE49-F238E27FC236}">
                <a16:creationId xmlns:a16="http://schemas.microsoft.com/office/drawing/2014/main" id="{54261733-BCE3-A56C-19B0-FA6AC6029D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82E61525-6344-D3E8-08BC-821F739C35FF}"/>
              </a:ext>
            </a:extLst>
          </p:cNvPr>
          <p:cNvSpPr txBox="1"/>
          <p:nvPr/>
        </p:nvSpPr>
        <p:spPr>
          <a:xfrm>
            <a:off x="6858000" y="2506967"/>
            <a:ext cx="526297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你賣的不是一支筆</a:t>
            </a:r>
            <a:endParaRPr lang="en-US" altLang="zh-TW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600" b="1" u="sng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而是解決顧客需求的產品</a:t>
            </a: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B6535042-3273-DF1F-E162-E3BEFED4631D}"/>
              </a:ext>
            </a:extLst>
          </p:cNvPr>
          <p:cNvSpPr txBox="1"/>
          <p:nvPr/>
        </p:nvSpPr>
        <p:spPr>
          <a:xfrm>
            <a:off x="6907695" y="3707296"/>
            <a:ext cx="42594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By Jordon Belfort</a:t>
            </a:r>
          </a:p>
          <a:p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           </a:t>
            </a:r>
            <a:r>
              <a:rPr lang="en-US" altLang="zh-TW" sz="20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a.k.a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華爾街之狼</a:t>
            </a: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F916810D-24EF-4C96-0D53-0F755AFAFD5F}"/>
              </a:ext>
            </a:extLst>
          </p:cNvPr>
          <p:cNvSpPr txBox="1"/>
          <p:nvPr/>
        </p:nvSpPr>
        <p:spPr>
          <a:xfrm>
            <a:off x="4641573" y="2137635"/>
            <a:ext cx="1970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嘿對！是我本人</a:t>
            </a:r>
            <a:r>
              <a:rPr lang="en-US" altLang="zh-TW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~</a:t>
            </a:r>
            <a:endParaRPr lang="zh-TW" altLang="en-US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弧形 6">
            <a:extLst>
              <a:ext uri="{FF2B5EF4-FFF2-40B4-BE49-F238E27FC236}">
                <a16:creationId xmlns:a16="http://schemas.microsoft.com/office/drawing/2014/main" id="{4B84F20D-17CB-35A9-DDC0-D45E3334A45A}"/>
              </a:ext>
            </a:extLst>
          </p:cNvPr>
          <p:cNvSpPr/>
          <p:nvPr/>
        </p:nvSpPr>
        <p:spPr>
          <a:xfrm rot="5052923">
            <a:off x="4186834" y="2218026"/>
            <a:ext cx="417444" cy="725556"/>
          </a:xfrm>
          <a:prstGeom prst="arc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56576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BA3DE0-99E8-BD10-6E82-A5CD58135E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3FCE23D1-6D54-6474-9430-67A431D43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C2CF1-659E-074E-A73A-463ACFA720BD}" type="slidenum">
              <a:rPr kumimoji="1" lang="zh-TW" altLang="en-US" smtClean="0"/>
              <a:pPr/>
              <a:t>6</a:t>
            </a:fld>
            <a:endParaRPr kumimoji="1" lang="zh-TW" altLang="en-US"/>
          </a:p>
        </p:txBody>
      </p:sp>
      <p:grpSp>
        <p:nvGrpSpPr>
          <p:cNvPr id="5" name="群組 4">
            <a:extLst>
              <a:ext uri="{FF2B5EF4-FFF2-40B4-BE49-F238E27FC236}">
                <a16:creationId xmlns:a16="http://schemas.microsoft.com/office/drawing/2014/main" id="{1165CD08-7A9F-6282-3501-71DE48643F52}"/>
              </a:ext>
            </a:extLst>
          </p:cNvPr>
          <p:cNvGrpSpPr/>
          <p:nvPr/>
        </p:nvGrpSpPr>
        <p:grpSpPr>
          <a:xfrm>
            <a:off x="176955" y="1248507"/>
            <a:ext cx="11838089" cy="4290647"/>
            <a:chOff x="245692" y="1248507"/>
            <a:chExt cx="11838089" cy="4290647"/>
          </a:xfrm>
        </p:grpSpPr>
        <p:pic>
          <p:nvPicPr>
            <p:cNvPr id="4" name="圖片 3" descr="一張含有 文字, 螢幕擷取畫面 的圖片&#10;&#10;自動產生的描述">
              <a:extLst>
                <a:ext uri="{FF2B5EF4-FFF2-40B4-BE49-F238E27FC236}">
                  <a16:creationId xmlns:a16="http://schemas.microsoft.com/office/drawing/2014/main" id="{9991B118-8922-851E-F252-56F58B39093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45692" y="1318846"/>
              <a:ext cx="4667301" cy="4220308"/>
            </a:xfrm>
            <a:prstGeom prst="rect">
              <a:avLst/>
            </a:prstGeom>
          </p:spPr>
        </p:pic>
        <p:pic>
          <p:nvPicPr>
            <p:cNvPr id="1026" name="Picture 2" descr="十大行銷資料科學家必學的行銷理論－SWOT分析（上） - 臺灣行銷研究">
              <a:extLst>
                <a:ext uri="{FF2B5EF4-FFF2-40B4-BE49-F238E27FC236}">
                  <a16:creationId xmlns:a16="http://schemas.microsoft.com/office/drawing/2014/main" id="{78C8A3ED-892B-A712-C1F7-CA61A35F73A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12993" y="1248507"/>
              <a:ext cx="7170788" cy="42203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96895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368BFAD4-D1C7-7A61-BCC3-C47F6F3C5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C2CF1-659E-074E-A73A-463ACFA720BD}" type="slidenum">
              <a:rPr kumimoji="1" lang="zh-TW" altLang="en-US" smtClean="0"/>
              <a:pPr/>
              <a:t>7</a:t>
            </a:fld>
            <a:endParaRPr kumimoji="1" lang="zh-TW" altLang="en-US"/>
          </a:p>
        </p:txBody>
      </p:sp>
      <p:pic>
        <p:nvPicPr>
          <p:cNvPr id="1026" name="Picture 2" descr="SDGs-SDG-永續發展目標-17項目標-中文-icon">
            <a:extLst>
              <a:ext uri="{FF2B5EF4-FFF2-40B4-BE49-F238E27FC236}">
                <a16:creationId xmlns:a16="http://schemas.microsoft.com/office/drawing/2014/main" id="{F6EAC126-F945-C848-B76C-862BAF2392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404" y="733855"/>
            <a:ext cx="11227191" cy="5691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28963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C46808-4092-77DF-E8AB-2F340D71A6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D8D73821-C251-A1FC-F3EF-7E698DF9DE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C2CF1-659E-074E-A73A-463ACFA720BD}" type="slidenum">
              <a:rPr kumimoji="1" lang="zh-TW" altLang="en-US" smtClean="0"/>
              <a:pPr/>
              <a:t>8</a:t>
            </a:fld>
            <a:endParaRPr kumimoji="1" lang="zh-TW" altLang="en-US"/>
          </a:p>
        </p:txBody>
      </p:sp>
      <p:pic>
        <p:nvPicPr>
          <p:cNvPr id="4" name="線上媒體 2" descr="賈伯斯介紹第一代Iphone 2007 蘋果發表會">
            <a:hlinkClick r:id="" action="ppaction://media"/>
            <a:extLst>
              <a:ext uri="{FF2B5EF4-FFF2-40B4-BE49-F238E27FC236}">
                <a16:creationId xmlns:a16="http://schemas.microsoft.com/office/drawing/2014/main" id="{E34D19A0-2A2D-6D93-72F0-FF11773B69C4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-49818" y="-43387"/>
            <a:ext cx="12291636" cy="6944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777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1255</Words>
  <Application>Microsoft Macintosh PowerPoint</Application>
  <PresentationFormat>寬螢幕</PresentationFormat>
  <Paragraphs>166</Paragraphs>
  <Slides>25</Slides>
  <Notes>1</Notes>
  <HiddenSlides>0</HiddenSlides>
  <MMClips>1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25</vt:i4>
      </vt:variant>
    </vt:vector>
  </HeadingPairs>
  <TitlesOfParts>
    <vt:vector size="32" baseType="lpstr">
      <vt:lpstr>微軟正黑體</vt:lpstr>
      <vt:lpstr>微軟正黑體</vt:lpstr>
      <vt:lpstr>Aptos</vt:lpstr>
      <vt:lpstr>Aptos Display</vt:lpstr>
      <vt:lpstr>Arial</vt:lpstr>
      <vt:lpstr>Wingdings</vt:lpstr>
      <vt:lpstr>Office 佈景主題</vt:lpstr>
      <vt:lpstr>教職員工增能演講系列 -聊聊企劃書撰寫思維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Q&amp;A -應該會是有點安靜的交流時間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Wen-Cheng Chen</dc:creator>
  <cp:lastModifiedBy>Wen-Cheng Chen</cp:lastModifiedBy>
  <cp:revision>35</cp:revision>
  <dcterms:created xsi:type="dcterms:W3CDTF">2024-11-18T08:02:43Z</dcterms:created>
  <dcterms:modified xsi:type="dcterms:W3CDTF">2025-04-08T03:43:01Z</dcterms:modified>
</cp:coreProperties>
</file>